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31" r:id="rId2"/>
    <p:sldId id="257" r:id="rId3"/>
    <p:sldId id="258" r:id="rId4"/>
    <p:sldId id="259" r:id="rId5"/>
    <p:sldId id="260" r:id="rId6"/>
    <p:sldId id="342" r:id="rId7"/>
    <p:sldId id="307" r:id="rId8"/>
    <p:sldId id="308" r:id="rId9"/>
    <p:sldId id="315" r:id="rId10"/>
    <p:sldId id="317" r:id="rId11"/>
    <p:sldId id="316" r:id="rId12"/>
    <p:sldId id="318" r:id="rId13"/>
    <p:sldId id="319" r:id="rId14"/>
    <p:sldId id="288" r:id="rId15"/>
    <p:sldId id="321" r:id="rId16"/>
    <p:sldId id="322" r:id="rId17"/>
    <p:sldId id="323" r:id="rId18"/>
    <p:sldId id="324" r:id="rId19"/>
    <p:sldId id="325" r:id="rId20"/>
    <p:sldId id="327" r:id="rId21"/>
    <p:sldId id="326" r:id="rId22"/>
    <p:sldId id="329" r:id="rId23"/>
    <p:sldId id="330" r:id="rId24"/>
    <p:sldId id="341" r:id="rId25"/>
    <p:sldId id="314" r:id="rId26"/>
    <p:sldId id="271" r:id="rId27"/>
    <p:sldId id="272" r:id="rId28"/>
    <p:sldId id="274" r:id="rId29"/>
    <p:sldId id="275" r:id="rId30"/>
    <p:sldId id="285" r:id="rId31"/>
    <p:sldId id="273" r:id="rId32"/>
    <p:sldId id="294" r:id="rId33"/>
    <p:sldId id="276" r:id="rId34"/>
    <p:sldId id="310" r:id="rId35"/>
    <p:sldId id="309" r:id="rId36"/>
    <p:sldId id="312" r:id="rId37"/>
    <p:sldId id="306" r:id="rId38"/>
    <p:sldId id="313" r:id="rId39"/>
    <p:sldId id="311" r:id="rId40"/>
    <p:sldId id="337" r:id="rId41"/>
    <p:sldId id="33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8BCA9-41B0-4C13-B3EC-F632003FEAE3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21C0A-E6DF-4A7C-80B5-9853929513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01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E90AE-1AF6-4E6C-8605-830F7FA85A4E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CEC64-9D13-49DA-A4FF-B4AF63DC44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0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F90E2-BDF0-414A-AFC1-492B5D685FBE}" type="slidenum">
              <a:rPr lang="en-US"/>
              <a:pPr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D578D-B2AF-458F-8473-EF390A6B5D43}" type="slidenum">
              <a:rPr lang="en-US"/>
              <a:pPr/>
              <a:t>40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F90E2-BDF0-414A-AFC1-492B5D685FBE}" type="slidenum">
              <a:rPr lang="en-US"/>
              <a:pPr/>
              <a:t>41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A445-0C79-4B5B-BD6C-4F87ECC6B8C8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897A-97A3-400F-B5B6-6FD10E063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A445-0C79-4B5B-BD6C-4F87ECC6B8C8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897A-97A3-400F-B5B6-6FD10E063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A445-0C79-4B5B-BD6C-4F87ECC6B8C8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897A-97A3-400F-B5B6-6FD10E063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A445-0C79-4B5B-BD6C-4F87ECC6B8C8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897A-97A3-400F-B5B6-6FD10E063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A445-0C79-4B5B-BD6C-4F87ECC6B8C8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897A-97A3-400F-B5B6-6FD10E063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A445-0C79-4B5B-BD6C-4F87ECC6B8C8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897A-97A3-400F-B5B6-6FD10E063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A445-0C79-4B5B-BD6C-4F87ECC6B8C8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897A-97A3-400F-B5B6-6FD10E063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A445-0C79-4B5B-BD6C-4F87ECC6B8C8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897A-97A3-400F-B5B6-6FD10E063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A445-0C79-4B5B-BD6C-4F87ECC6B8C8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897A-97A3-400F-B5B6-6FD10E063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A445-0C79-4B5B-BD6C-4F87ECC6B8C8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897A-97A3-400F-B5B6-6FD10E063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A445-0C79-4B5B-BD6C-4F87ECC6B8C8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897A-97A3-400F-B5B6-6FD10E063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DA445-0C79-4B5B-BD6C-4F87ECC6B8C8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897A-97A3-400F-B5B6-6FD10E063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at circle bla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91000"/>
            <a:ext cx="152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3200400" y="1600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>
              <a:latin typeface="Garamond" pitchFamily="18" charset="0"/>
            </a:endParaRP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1295400" y="1066800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endParaRPr lang="en-US" sz="8000">
              <a:latin typeface="Franklin Gothic Medium" pitchFamily="34" charset="0"/>
            </a:endParaRPr>
          </a:p>
        </p:txBody>
      </p:sp>
      <p:pic>
        <p:nvPicPr>
          <p:cNvPr id="3077" name="Picture 15" descr="m_successF_7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8768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7" descr="level f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191000"/>
            <a:ext cx="152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18"/>
          <p:cNvSpPr txBox="1">
            <a:spLocks noChangeArrowheads="1"/>
          </p:cNvSpPr>
          <p:nvPr/>
        </p:nvSpPr>
        <p:spPr bwMode="auto">
          <a:xfrm>
            <a:off x="1059869" y="1524000"/>
            <a:ext cx="69369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dirty="0" smtClean="0"/>
              <a:t>Lesson 10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 </a:t>
            </a:r>
            <a:r>
              <a:rPr lang="en-US" sz="5500" b="1" dirty="0" smtClean="0"/>
              <a:t>Fact Masters - Division</a:t>
            </a:r>
            <a:endParaRPr lang="en-US" sz="5500" b="1" dirty="0"/>
          </a:p>
        </p:txBody>
      </p:sp>
      <p:pic>
        <p:nvPicPr>
          <p:cNvPr id="3080" name="Picture 9" descr="Level C logo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4650" y="4191000"/>
            <a:ext cx="15303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Recording Sheet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7" y="1143000"/>
            <a:ext cx="599916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981200" y="11430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TI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11430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I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800" y="22098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12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22098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4</a:t>
            </a:r>
            <a:endParaRPr lang="en-US" sz="5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33400"/>
            <a:ext cx="1752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TI</a:t>
            </a:r>
            <a:r>
              <a:rPr lang="en-US" sz="3200" b="1" dirty="0" smtClean="0"/>
              <a:t>           </a:t>
            </a:r>
            <a:r>
              <a:rPr lang="en-US" sz="3200" b="1" u="sng" dirty="0" smtClean="0"/>
              <a:t>I</a:t>
            </a:r>
          </a:p>
          <a:p>
            <a:endParaRPr lang="en-US" sz="3200" b="1" u="sng" dirty="0"/>
          </a:p>
          <a:p>
            <a:r>
              <a:rPr lang="en-US" sz="3200" b="1" dirty="0" smtClean="0"/>
              <a:t>12          4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381000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total number of items is 12.  We represent this with 12 beans.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 rot="1360645">
            <a:off x="2884044" y="25422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20400659">
            <a:off x="3632219" y="2617752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514017">
            <a:off x="3226418" y="26051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360645">
            <a:off x="4103244" y="2542244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20400659">
            <a:off x="4851417" y="26177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514017">
            <a:off x="4521819" y="26051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360645">
            <a:off x="5246245" y="26184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20400659">
            <a:off x="5994420" y="2693952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514017">
            <a:off x="5588619" y="26813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1360645">
            <a:off x="6465445" y="2618444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20400659">
            <a:off x="7213618" y="26939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514017">
            <a:off x="6884020" y="26813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429000" y="304800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number 4 under “I” tells us how many items are in each group.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276600" y="6096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Let’s split our 12 total items into groups of 4 items!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609600" y="38862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29000" y="38862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172200" y="38862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667000" y="31242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7030A0"/>
                </a:solidFill>
              </a:rPr>
              <a:t>3 GROUPS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2477 0.00157 0.05 -0.00156 0.07431 C -0.00208 0.07824 -0.00729 0.07686 -0.01007 0.07801 C -0.01944 0.08195 -0.02743 0.08565 -0.03715 0.0875 C -0.04739 0.0919 -0.05503 0.09537 -0.06579 0.09699 C -0.07031 0.09931 -0.07257 0.10278 -0.07725 0.10463 C -0.08194 0.10903 -0.08316 0.11551 -0.08715 0.11991 C -0.09079 0.12385 -0.09739 0.12246 -0.10156 0.1257 C -0.10607 0.12917 -0.11093 0.13195 -0.11441 0.13704 C -0.11527 0.13843 -0.11597 0.14005 -0.11718 0.14098 C -0.12031 0.14306 -0.12395 0.14329 -0.12725 0.14468 C -0.13524 0.16112 -0.12465 0.1419 -0.13437 0.15232 C -0.13576 0.15371 -0.13576 0.15672 -0.13715 0.15811 C -0.13958 0.16088 -0.1434 0.16088 -0.14583 0.16366 C -0.14861 0.16667 -0.1493 0.16945 -0.15156 0.17315 C -0.15763 0.18311 -0.16336 0.19283 -0.16857 0.20371 C -0.17691 0.20024 -0.17534 0.20602 -0.18003 0.2132 C -0.18507 0.22084 -0.19027 0.22917 -0.19583 0.23612 C -0.1967 0.23982 -0.19722 0.24399 -0.19861 0.24746 C -0.19965 0.25 -0.20069 0.25255 -0.20156 0.2551 C -0.20434 0.26436 -0.20468 0.27014 -0.20868 0.27801 C -0.21163 0.29005 -0.21145 0.28542 -0.21145 0.29144 " pathEditMode="relative" ptsTypes="fffffffffffffffffffffA"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2477 0.00157 0.05 -0.00156 0.07431 C -0.00208 0.07824 -0.00729 0.07686 -0.01007 0.07801 C -0.01944 0.08195 -0.02743 0.08565 -0.03715 0.0875 C -0.04739 0.0919 -0.05503 0.09537 -0.06579 0.09699 C -0.07031 0.09931 -0.07257 0.10278 -0.07725 0.10463 C -0.08194 0.10903 -0.08316 0.11551 -0.08715 0.11991 C -0.09079 0.12385 -0.09739 0.12246 -0.10156 0.1257 C -0.10607 0.12917 -0.11093 0.13195 -0.11441 0.13704 C -0.11527 0.13843 -0.11597 0.14005 -0.11718 0.14098 C -0.12031 0.14306 -0.12395 0.14329 -0.12725 0.14468 C -0.13524 0.16112 -0.12465 0.1419 -0.13437 0.15232 C -0.13576 0.15371 -0.13576 0.15672 -0.13715 0.15811 C -0.13958 0.16088 -0.1434 0.16088 -0.14583 0.16366 C -0.14861 0.16667 -0.1493 0.16945 -0.15156 0.17315 C -0.15763 0.18311 -0.16336 0.19283 -0.16857 0.20371 C -0.17691 0.20024 -0.17534 0.20602 -0.18003 0.2132 C -0.18507 0.22084 -0.19027 0.22917 -0.19583 0.23612 C -0.1967 0.23982 -0.19722 0.24399 -0.19861 0.24746 C -0.19965 0.25 -0.20069 0.25255 -0.20156 0.2551 C -0.20434 0.26436 -0.20468 0.27014 -0.20868 0.27801 C -0.21163 0.29005 -0.21145 0.28542 -0.21145 0.29144 " pathEditMode="relative" ptsTypes="fffffffffffffffffffffA">
                                      <p:cBhvr>
                                        <p:cTn id="7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2477 0.00157 0.05 -0.00156 0.07431 C -0.00208 0.07824 -0.00729 0.07686 -0.01007 0.07801 C -0.01944 0.08195 -0.02743 0.08565 -0.03715 0.0875 C -0.04739 0.0919 -0.05503 0.09537 -0.06579 0.09699 C -0.07031 0.09931 -0.07257 0.10278 -0.07725 0.10463 C -0.08194 0.10903 -0.08316 0.11551 -0.08715 0.11991 C -0.09079 0.12385 -0.09739 0.12246 -0.10156 0.1257 C -0.10607 0.12917 -0.11093 0.13195 -0.11441 0.13704 C -0.11527 0.13843 -0.11597 0.14005 -0.11718 0.14098 C -0.12031 0.14306 -0.12395 0.14329 -0.12725 0.14468 C -0.13524 0.16112 -0.12465 0.1419 -0.13437 0.15232 C -0.13576 0.15371 -0.13576 0.15672 -0.13715 0.15811 C -0.13958 0.16088 -0.1434 0.16088 -0.14583 0.16366 C -0.14861 0.16667 -0.1493 0.16945 -0.15156 0.17315 C -0.15763 0.18311 -0.16336 0.19283 -0.16857 0.20371 C -0.17691 0.20024 -0.17534 0.20602 -0.18003 0.2132 C -0.18507 0.22084 -0.19027 0.22917 -0.19583 0.23612 C -0.1967 0.23982 -0.19722 0.24399 -0.19861 0.24746 C -0.19965 0.25 -0.20069 0.25255 -0.20156 0.2551 C -0.20434 0.26436 -0.20468 0.27014 -0.20868 0.27801 C -0.21163 0.29005 -0.21145 0.28542 -0.21145 0.29144 " pathEditMode="relative" ptsTypes="fffffffffffffffffffffA">
                                      <p:cBhvr>
                                        <p:cTn id="8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2477 0.00157 0.05 -0.00156 0.07431 C -0.00208 0.07824 -0.00729 0.07686 -0.01007 0.07801 C -0.01944 0.08195 -0.02743 0.08565 -0.03715 0.0875 C -0.04739 0.0919 -0.05503 0.09537 -0.06579 0.09699 C -0.07031 0.09931 -0.07257 0.10278 -0.07725 0.10463 C -0.08194 0.10903 -0.08316 0.11551 -0.08715 0.11991 C -0.09079 0.12385 -0.09739 0.12246 -0.10156 0.1257 C -0.10607 0.12917 -0.11093 0.13195 -0.11441 0.13704 C -0.11527 0.13843 -0.11597 0.14005 -0.11718 0.14098 C -0.12031 0.14306 -0.12395 0.14329 -0.12725 0.14468 C -0.13524 0.16112 -0.12465 0.1419 -0.13437 0.15232 C -0.13576 0.15371 -0.13576 0.15672 -0.13715 0.15811 C -0.13958 0.16088 -0.1434 0.16088 -0.14583 0.16366 C -0.14861 0.16667 -0.1493 0.16945 -0.15156 0.17315 C -0.15763 0.18311 -0.16336 0.19283 -0.16857 0.20371 C -0.17691 0.20024 -0.17534 0.20602 -0.18003 0.2132 C -0.18507 0.22084 -0.19027 0.22917 -0.19583 0.23612 C -0.1967 0.23982 -0.19722 0.24399 -0.19861 0.24746 C -0.19965 0.25 -0.20069 0.25255 -0.20156 0.2551 C -0.20434 0.26436 -0.20468 0.27014 -0.20868 0.27801 C -0.21163 0.29005 -0.21145 0.28542 -0.21145 0.29144 " pathEditMode="relative" ptsTypes="fffffffffffffffffffffA">
                                      <p:cBhvr>
                                        <p:cTn id="8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0.01528 0.00521 0.18634 0.00139 0.20972 C 0.00035 0.21597 -0.00816 0.21088 -0.01285 0.21158 C -0.02031 0.21482 -0.02222 0.22523 -0.03004 0.22871 C -0.03733 0.23519 -0.0434 0.24746 -0.04861 0.25718 C -0.05139 0.26875 -0.05434 0.28009 -0.05712 0.29144 C -0.05781 0.29398 -0.05764 0.29676 -0.05851 0.29908 C -0.0592 0.3007 -0.06059 0.30162 -0.06146 0.30301 C -0.06528 0.30949 -0.06563 0.31412 -0.06563 0.32199 " pathEditMode="relative" ptsTypes="ffffffffA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0.01528 0.00521 0.18634 0.00139 0.20972 C 0.00035 0.21597 -0.00816 0.21088 -0.01285 0.21158 C -0.02031 0.21482 -0.02222 0.22523 -0.03004 0.22871 C -0.03733 0.23519 -0.0434 0.24746 -0.04861 0.25718 C -0.05139 0.26875 -0.05434 0.28009 -0.05712 0.29144 C -0.05781 0.29398 -0.05764 0.29676 -0.05851 0.29908 C -0.0592 0.3007 -0.06059 0.30162 -0.06146 0.30301 C -0.06528 0.30949 -0.06563 0.31412 -0.06563 0.32199 " pathEditMode="relative" ptsTypes="ffffffffA">
                                      <p:cBhvr>
                                        <p:cTn id="9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0.01528 0.00521 0.18634 0.00139 0.20972 C 0.00035 0.21597 -0.00816 0.21088 -0.01285 0.21158 C -0.02031 0.21482 -0.02222 0.22523 -0.03004 0.22871 C -0.03733 0.23519 -0.0434 0.24746 -0.04861 0.25718 C -0.05139 0.26875 -0.05434 0.28009 -0.05712 0.29144 C -0.05781 0.29398 -0.05764 0.29676 -0.05851 0.29908 C -0.0592 0.3007 -0.06059 0.30162 -0.06146 0.30301 C -0.06528 0.30949 -0.06563 0.31412 -0.06563 0.32199 " pathEditMode="relative" ptsTypes="ffffffffA">
                                      <p:cBhvr>
                                        <p:cTn id="9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7 0.01528 0.00521 0.18634 0.00139 0.20972 C 0.00035 0.21597 -0.00816 0.21088 -0.01285 0.21158 C -0.02031 0.21482 -0.02222 0.22523 -0.03004 0.22871 C -0.03733 0.23519 -0.0434 0.24746 -0.04861 0.25718 C -0.05139 0.26875 -0.05434 0.28009 -0.05712 0.29144 C -0.05781 0.29398 -0.05764 0.29676 -0.05851 0.29908 C -0.0592 0.3007 -0.06059 0.30162 -0.06146 0.30301 C -0.06528 0.30949 -0.06563 0.31412 -0.06563 0.32199 " pathEditMode="relative" ptsTypes="ffffffffA">
                                      <p:cBhvr>
                                        <p:cTn id="9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882 0.12037 0.00174 0.25278 0.00278 0.37917 C 0.00278 0.38981 0.00313 0.38889 0.00712 0.39444 C 0.00938 0.40324 0.01337 0.40671 0.01997 0.40949 C 0.02726 0.41921 0.03264 0.41458 0.04427 0.41343 C 0.04879 0.40694 0.05348 0.40393 0.05712 0.3963 C 0.06441 0.35648 0.05851 0.3912 0.05851 0.28958 " pathEditMode="relative" ptsTypes="ffffffA">
                                      <p:cBhvr>
                                        <p:cTn id="10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882 0.12037 0.00174 0.25278 0.00278 0.37917 C 0.00278 0.38981 0.00313 0.38889 0.00712 0.39444 C 0.00938 0.40324 0.01337 0.40671 0.01997 0.40949 C 0.02726 0.41921 0.03264 0.41458 0.04427 0.41343 C 0.04879 0.40694 0.05348 0.40393 0.05712 0.3963 C 0.06441 0.35648 0.05851 0.3912 0.05851 0.28958 " pathEditMode="relative" ptsTypes="ffffffA">
                                      <p:cBhvr>
                                        <p:cTn id="10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882 0.12037 0.00174 0.25278 0.00278 0.37917 C 0.00278 0.38981 0.00313 0.38889 0.00712 0.39444 C 0.00938 0.40324 0.01337 0.40671 0.01997 0.40949 C 0.02726 0.41921 0.03264 0.41458 0.04427 0.41343 C 0.04879 0.40694 0.05348 0.40393 0.05712 0.3963 C 0.06441 0.35648 0.05851 0.3912 0.05851 0.28958 " pathEditMode="relative" ptsTypes="ffffffA">
                                      <p:cBhvr>
                                        <p:cTn id="10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882 0.12037 0.00174 0.25278 0.00278 0.37917 C 0.00278 0.38981 0.00313 0.38889 0.00712 0.39444 C 0.00938 0.40324 0.01337 0.40671 0.01997 0.40949 C 0.02726 0.41921 0.03264 0.41458 0.04427 0.41343 C 0.04879 0.40694 0.05348 0.40393 0.05712 0.3963 C 0.06441 0.35648 0.05851 0.3912 0.05851 0.28958 " pathEditMode="relative" ptsTypes="ffffffA">
                                      <p:cBhvr>
                                        <p:cTn id="1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/>
      <p:bldP spid="19" grpId="1"/>
      <p:bldP spid="20" grpId="0"/>
      <p:bldP spid="22" grpId="0" animBg="1"/>
      <p:bldP spid="22" grpId="2" animBg="1"/>
      <p:bldP spid="23" grpId="0" animBg="1"/>
      <p:bldP spid="23" grpId="2" animBg="1"/>
      <p:bldP spid="24" grpId="0" animBg="1"/>
      <p:bldP spid="24" grpId="2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Recording Sheet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7" y="1143000"/>
            <a:ext cx="599916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981200" y="11430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TI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11430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I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800" y="22098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12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22098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4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22098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3</a:t>
            </a:r>
            <a:endParaRPr lang="en-US" sz="5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Sheet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TI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676400"/>
            <a:ext cx="8458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___                                 ____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____ total item(s) with ____ item(s) in each group = ________ group(s)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____ total item(s) with ____ item(s) in each group = ________ group(s)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____ total item(s) with ____ item(s) in each group = ________ group(s)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1676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2743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15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2743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5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494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48774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u="sng" dirty="0" smtClean="0">
                <a:solidFill>
                  <a:srgbClr val="C00000"/>
                </a:solidFill>
              </a:rPr>
              <a:t> G_</a:t>
            </a:r>
            <a:endParaRPr lang="en-US" sz="5000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487740"/>
            <a:ext cx="152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u="sng" dirty="0" smtClean="0">
                <a:solidFill>
                  <a:srgbClr val="C00000"/>
                </a:solidFill>
              </a:rPr>
              <a:t>  I_  </a:t>
            </a:r>
            <a:endParaRPr lang="en-US" sz="5000" u="sng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117354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2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117354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3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2316540"/>
            <a:ext cx="2743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2316540"/>
            <a:ext cx="2743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490734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2 </a:t>
            </a:r>
            <a:r>
              <a:rPr lang="en-US" sz="3200" b="1" dirty="0" smtClean="0"/>
              <a:t>groups</a:t>
            </a:r>
            <a:r>
              <a:rPr lang="en-US" sz="3200" dirty="0" smtClean="0"/>
              <a:t> represented with 2 colored squares</a:t>
            </a:r>
            <a:endParaRPr lang="en-US" sz="3200" dirty="0"/>
          </a:p>
        </p:txBody>
      </p:sp>
      <p:sp>
        <p:nvSpPr>
          <p:cNvPr id="14" name="Oval 13"/>
          <p:cNvSpPr/>
          <p:nvPr/>
        </p:nvSpPr>
        <p:spPr>
          <a:xfrm rot="1360645">
            <a:off x="1817244" y="3563384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20400659">
            <a:off x="3327418" y="401989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514017">
            <a:off x="2616817" y="294044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1360645">
            <a:off x="5170044" y="379198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20400659">
            <a:off x="6451618" y="363889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514017">
            <a:off x="5817218" y="294044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72000" y="490734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Each square (group) has 3 beans (items).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486400" y="4907340"/>
            <a:ext cx="3276600" cy="1112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We have a total of 6 beans.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67000" y="1325940"/>
            <a:ext cx="6858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05400" y="1325940"/>
            <a:ext cx="6858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3333 " pathEditMode="relative" ptsTypes="AA">
                                      <p:cBhvr>
                                        <p:cTn id="8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00191 0.3268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6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0.00069 0.16065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-0.13576 0.2018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101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-0.13142 0.3268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163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333 0.23333 " pathEditMode="relative" ptsTypes="AA">
                                      <p:cBhvr>
                                        <p:cTn id="9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0" grpId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1" grpId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33400"/>
            <a:ext cx="1752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TI</a:t>
            </a:r>
            <a:r>
              <a:rPr lang="en-US" sz="3200" b="1" dirty="0" smtClean="0"/>
              <a:t>           </a:t>
            </a:r>
            <a:r>
              <a:rPr lang="en-US" sz="3200" b="1" u="sng" dirty="0" smtClean="0"/>
              <a:t>I</a:t>
            </a:r>
          </a:p>
          <a:p>
            <a:endParaRPr lang="en-US" sz="3200" b="1" u="sng" dirty="0"/>
          </a:p>
          <a:p>
            <a:r>
              <a:rPr lang="en-US" sz="3200" b="1" dirty="0" smtClean="0"/>
              <a:t>15          5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381000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total number of items is 15.  We represent this with 15 beans.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381000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number 5 under “I” tells us how many items are in each group.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6096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Let’s split our 15 total items into groups of 5 items!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609600" y="38862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29000" y="38862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172200" y="38862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667000" y="32004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7030A0"/>
                </a:solidFill>
              </a:rPr>
              <a:t>3 GROUPS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 rot="1360645">
            <a:off x="2579243" y="28470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20400659">
            <a:off x="3251218" y="28463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514017">
            <a:off x="2921618" y="28337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360645">
            <a:off x="3569844" y="2847046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20400659">
            <a:off x="4241819" y="2846354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514017">
            <a:off x="3912219" y="283370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rot="1360645">
            <a:off x="4560445" y="2847047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rot="20400659">
            <a:off x="5232420" y="2846355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14017">
            <a:off x="4902820" y="2833707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1360645">
            <a:off x="5551046" y="2847048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20400659">
            <a:off x="6223021" y="2846356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514017">
            <a:off x="5893421" y="2833708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1360645">
            <a:off x="6541647" y="2847049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20400659">
            <a:off x="7213622" y="2846357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514017">
            <a:off x="6884022" y="2833709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 0.01019 -0.00642 0.01736 -0.01423 0.02084 C -0.01927 0.02755 -0.0217 0.02986 -0.02847 0.03218 C -0.04618 0.04422 -0.06666 0.03218 -0.0842 0.02477 C -0.08993 0.02246 -0.09566 0.02107 -0.10138 0.01898 C -0.10434 0.01783 -0.10989 0.01505 -0.10989 0.01505 C -0.13593 0.01736 -0.12777 0.01597 -0.1427 0.02269 C -0.14409 0.02408 -0.14878 0.02778 -0.15 0.03033 C -0.15086 0.03195 -0.15069 0.03426 -0.15138 0.03611 C -0.15416 0.0426 -0.15868 0.05162 -0.16284 0.05695 C -0.16562 0.06852 -0.16788 0.08426 -0.17413 0.09329 C -0.17465 0.09653 -0.175 0.09977 -0.17569 0.10278 C -0.17638 0.10556 -0.17795 0.10764 -0.17847 0.11042 C -0.18298 0.13334 -0.18211 0.15949 -0.1842 0.18287 C -0.18524 0.19422 -0.18402 0.2088 -0.18993 0.21713 C -0.19045 0.21898 -0.19062 0.22107 -0.19132 0.22269 C -0.19201 0.22431 -0.19357 0.225 -0.19427 0.22662 C -0.19774 0.23588 -0.2 0.24885 -0.2 0.25903 " pathEditMode="relative" ptsTypes="fffffffffffffffffA"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 0.01019 -0.00642 0.01736 -0.01423 0.02084 C -0.01927 0.02755 -0.0217 0.02986 -0.02847 0.03218 C -0.04618 0.04422 -0.06666 0.03218 -0.0842 0.02477 C -0.08993 0.02246 -0.09566 0.02107 -0.10138 0.01898 C -0.10434 0.01783 -0.10989 0.01505 -0.10989 0.01505 C -0.13593 0.01736 -0.12777 0.01597 -0.1427 0.02269 C -0.14409 0.02408 -0.14878 0.02778 -0.15 0.03033 C -0.15086 0.03195 -0.15069 0.03426 -0.15138 0.03611 C -0.15416 0.0426 -0.15868 0.05162 -0.16284 0.05695 C -0.16562 0.06852 -0.16788 0.08426 -0.17413 0.09329 C -0.17465 0.09653 -0.175 0.09977 -0.17569 0.10278 C -0.17638 0.10556 -0.17795 0.10764 -0.17847 0.11042 C -0.18298 0.13334 -0.18211 0.15949 -0.1842 0.18287 C -0.18524 0.19422 -0.18402 0.2088 -0.18993 0.21713 C -0.19045 0.21898 -0.19062 0.22107 -0.19132 0.22269 C -0.19201 0.22431 -0.19357 0.225 -0.19427 0.22662 C -0.19774 0.23588 -0.2 0.24885 -0.2 0.25903 " pathEditMode="relative" ptsTypes="fffffffffffffffffA">
                                      <p:cBhvr>
                                        <p:cTn id="1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 0.01019 -0.00642 0.01736 -0.01423 0.02084 C -0.01927 0.02755 -0.0217 0.02986 -0.02847 0.03218 C -0.04618 0.04422 -0.06666 0.03218 -0.0842 0.02477 C -0.08993 0.02246 -0.09566 0.02107 -0.10138 0.01898 C -0.10434 0.01783 -0.10989 0.01505 -0.10989 0.01505 C -0.13593 0.01736 -0.12777 0.01597 -0.1427 0.02269 C -0.14409 0.02408 -0.14878 0.02778 -0.15 0.03033 C -0.15086 0.03195 -0.15069 0.03426 -0.15138 0.03611 C -0.15416 0.0426 -0.15868 0.05162 -0.16284 0.05695 C -0.16562 0.06852 -0.16788 0.08426 -0.17413 0.09329 C -0.17465 0.09653 -0.175 0.09977 -0.17569 0.10278 C -0.17638 0.10556 -0.17795 0.10764 -0.17847 0.11042 C -0.18298 0.13334 -0.18211 0.15949 -0.1842 0.18287 C -0.18524 0.19422 -0.18402 0.2088 -0.18993 0.21713 C -0.19045 0.21898 -0.19062 0.22107 -0.19132 0.22269 C -0.19201 0.22431 -0.19357 0.225 -0.19427 0.22662 C -0.19774 0.23588 -0.2 0.24885 -0.2 0.25903 " pathEditMode="relative" ptsTypes="fffffffffffffffffA">
                                      <p:cBhvr>
                                        <p:cTn id="1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 0.01019 -0.00642 0.01736 -0.01423 0.02084 C -0.01927 0.02755 -0.0217 0.02986 -0.02847 0.03218 C -0.04618 0.04422 -0.06666 0.03218 -0.0842 0.02477 C -0.08993 0.02246 -0.09566 0.02107 -0.10138 0.01898 C -0.10434 0.01783 -0.10989 0.01505 -0.10989 0.01505 C -0.13593 0.01736 -0.12777 0.01597 -0.1427 0.02269 C -0.14409 0.02408 -0.14878 0.02778 -0.15 0.03033 C -0.15086 0.03195 -0.15069 0.03426 -0.15138 0.03611 C -0.15416 0.0426 -0.15868 0.05162 -0.16284 0.05695 C -0.16562 0.06852 -0.16788 0.08426 -0.17413 0.09329 C -0.17465 0.09653 -0.175 0.09977 -0.17569 0.10278 C -0.17638 0.10556 -0.17795 0.10764 -0.17847 0.11042 C -0.18298 0.13334 -0.18211 0.15949 -0.1842 0.18287 C -0.18524 0.19422 -0.18402 0.2088 -0.18993 0.21713 C -0.19045 0.21898 -0.19062 0.22107 -0.19132 0.22269 C -0.19201 0.22431 -0.19357 0.225 -0.19427 0.22662 C -0.19774 0.23588 -0.2 0.24885 -0.2 0.25903 " pathEditMode="relative" ptsTypes="fffffffffffffffffA">
                                      <p:cBhvr>
                                        <p:cTn id="1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 0.01019 -0.00642 0.01736 -0.01423 0.02084 C -0.01927 0.02755 -0.0217 0.02986 -0.02847 0.03218 C -0.04618 0.04422 -0.06666 0.03218 -0.0842 0.02477 C -0.08993 0.02246 -0.09566 0.02107 -0.10138 0.01898 C -0.10434 0.01783 -0.10989 0.01505 -0.10989 0.01505 C -0.13593 0.01736 -0.12777 0.01597 -0.1427 0.02269 C -0.14409 0.02408 -0.14878 0.02778 -0.15 0.03033 C -0.15086 0.03195 -0.15069 0.03426 -0.15138 0.03611 C -0.15416 0.0426 -0.15868 0.05162 -0.16284 0.05695 C -0.16562 0.06852 -0.16788 0.08426 -0.17413 0.09329 C -0.17465 0.09653 -0.175 0.09977 -0.17569 0.10278 C -0.17638 0.10556 -0.17795 0.10764 -0.17847 0.11042 C -0.18298 0.13334 -0.18211 0.15949 -0.1842 0.18287 C -0.18524 0.19422 -0.18402 0.2088 -0.18993 0.21713 C -0.19045 0.21898 -0.19062 0.22107 -0.19132 0.22269 C -0.19201 0.22431 -0.19357 0.225 -0.19427 0.22662 C -0.19774 0.23588 -0.2 0.24885 -0.2 0.25903 " pathEditMode="relative" ptsTypes="fffffffffffffffffA">
                                      <p:cBhvr>
                                        <p:cTn id="1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69 0.04167 0.00747 0.08889 -0.01719 0.11991 C -0.02014 0.13635 -0.02743 0.14306 -0.03576 0.15417 C -0.0401 0.15996 -0.04358 0.16898 -0.04861 0.17338 C -0.05434 0.17848 -0.06076 0.18195 -0.06719 0.18473 C -0.06858 0.18588 -0.06962 0.18843 -0.07135 0.18843 C -0.08142 0.18889 -0.09167 0.18936 -0.10139 0.18658 C -0.10347 0.18588 -0.10347 0.18148 -0.10434 0.17894 C -0.10694 0.17107 -0.10937 0.1632 -0.11285 0.15602 C -0.11198 0.14283 -0.11215 0.12917 -0.11007 0.11621 C -0.10972 0.11343 -0.10694 0.11273 -0.10573 0.11042 C -0.10052 0.1007 -0.10521 0.10533 -0.1 0.09699 C -0.09097 0.08241 -0.07951 0.08334 -0.0658 0.08195 C -0.05747 0.0838 -0.0566 0.08125 -0.05278 0.09144 C -0.05139 0.09491 -0.05 0.10278 -0.05 0.10278 C -0.05052 0.12246 -0.05052 0.14213 -0.05139 0.16181 C -0.05191 0.17292 -0.06406 0.20579 -0.06858 0.21528 C -0.06997 0.22246 -0.07031 0.22709 -0.07431 0.23241 C -0.0783 0.2544 -0.07205 0.22801 -0.08003 0.24375 C -0.08108 0.24584 -0.0809 0.24885 -0.08142 0.25139 C -0.0842 0.26366 -0.08281 0.26019 -0.08715 0.26852 C -0.08837 0.28102 -0.09444 0.30556 -0.08281 0.31042 C -0.08021 0.30996 -0.06285 0.31111 -0.06285 0.30093 " pathEditMode="relative" ptsTypes="ffffffffffffffffffffffA">
                                      <p:cBhvr>
                                        <p:cTn id="1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69 0.04167 0.00747 0.08889 -0.01719 0.11991 C -0.02014 0.13635 -0.02743 0.14306 -0.03576 0.15417 C -0.0401 0.15996 -0.04358 0.16898 -0.04861 0.17338 C -0.05434 0.17848 -0.06076 0.18195 -0.06719 0.18473 C -0.06858 0.18588 -0.06962 0.18843 -0.07135 0.18843 C -0.08142 0.18889 -0.09167 0.18936 -0.10139 0.18658 C -0.10347 0.18588 -0.10347 0.18148 -0.10434 0.17894 C -0.10694 0.17107 -0.10937 0.1632 -0.11285 0.15602 C -0.11198 0.14283 -0.11215 0.12917 -0.11007 0.11621 C -0.10972 0.11343 -0.10694 0.11273 -0.10573 0.11042 C -0.10052 0.1007 -0.10521 0.10533 -0.1 0.09699 C -0.09097 0.08241 -0.07951 0.08334 -0.0658 0.08195 C -0.05747 0.0838 -0.0566 0.08125 -0.05278 0.09144 C -0.05139 0.09491 -0.05 0.10278 -0.05 0.10278 C -0.05052 0.12246 -0.05052 0.14213 -0.05139 0.16181 C -0.05191 0.17292 -0.06406 0.20579 -0.06858 0.21528 C -0.06997 0.22246 -0.07031 0.22709 -0.07431 0.23241 C -0.0783 0.2544 -0.07205 0.22801 -0.08003 0.24375 C -0.08108 0.24584 -0.0809 0.24885 -0.08142 0.25139 C -0.0842 0.26366 -0.08281 0.26019 -0.08715 0.26852 C -0.08837 0.28102 -0.09444 0.30556 -0.08281 0.31042 C -0.08021 0.30996 -0.06285 0.31111 -0.06285 0.30093 " pathEditMode="relative" ptsTypes="ffffffffffffffffffffffA">
                                      <p:cBhvr>
                                        <p:cTn id="13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69 0.04167 0.00747 0.08889 -0.01719 0.11991 C -0.02014 0.13635 -0.02743 0.14306 -0.03576 0.15417 C -0.0401 0.15996 -0.04358 0.16898 -0.04861 0.17338 C -0.05434 0.17848 -0.06076 0.18195 -0.06719 0.18473 C -0.06858 0.18588 -0.06962 0.18843 -0.07135 0.18843 C -0.08142 0.18889 -0.09167 0.18936 -0.10139 0.18658 C -0.10347 0.18588 -0.10347 0.18148 -0.10434 0.17894 C -0.10694 0.17107 -0.10937 0.1632 -0.11285 0.15602 C -0.11198 0.14283 -0.11215 0.12917 -0.11007 0.11621 C -0.10972 0.11343 -0.10694 0.11273 -0.10573 0.11042 C -0.10052 0.1007 -0.10521 0.10533 -0.1 0.09699 C -0.09097 0.08241 -0.07951 0.08334 -0.0658 0.08195 C -0.05747 0.0838 -0.0566 0.08125 -0.05278 0.09144 C -0.05139 0.09491 -0.05 0.10278 -0.05 0.10278 C -0.05052 0.12246 -0.05052 0.14213 -0.05139 0.16181 C -0.05191 0.17292 -0.06406 0.20579 -0.06858 0.21528 C -0.06997 0.22246 -0.07031 0.22709 -0.07431 0.23241 C -0.0783 0.2544 -0.07205 0.22801 -0.08003 0.24375 C -0.08108 0.24584 -0.0809 0.24885 -0.08142 0.25139 C -0.0842 0.26366 -0.08281 0.26019 -0.08715 0.26852 C -0.08837 0.28102 -0.09444 0.30556 -0.08281 0.31042 C -0.08021 0.30996 -0.06285 0.31111 -0.06285 0.30093 " pathEditMode="relative" ptsTypes="ffffffffffffffffffffffA">
                                      <p:cBhvr>
                                        <p:cTn id="13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69 0.04167 0.00747 0.08889 -0.01719 0.11991 C -0.02014 0.13635 -0.02743 0.14306 -0.03576 0.15417 C -0.0401 0.15996 -0.04358 0.16898 -0.04861 0.17338 C -0.05434 0.17848 -0.06076 0.18195 -0.06719 0.18473 C -0.06858 0.18588 -0.06962 0.18843 -0.07135 0.18843 C -0.08142 0.18889 -0.09167 0.18936 -0.10139 0.18658 C -0.10347 0.18588 -0.10347 0.18148 -0.10434 0.17894 C -0.10694 0.17107 -0.10937 0.1632 -0.11285 0.15602 C -0.11198 0.14283 -0.11215 0.12917 -0.11007 0.11621 C -0.10972 0.11343 -0.10694 0.11273 -0.10573 0.11042 C -0.10052 0.1007 -0.10521 0.10533 -0.1 0.09699 C -0.09097 0.08241 -0.07951 0.08334 -0.0658 0.08195 C -0.05747 0.0838 -0.0566 0.08125 -0.05278 0.09144 C -0.05139 0.09491 -0.05 0.10278 -0.05 0.10278 C -0.05052 0.12246 -0.05052 0.14213 -0.05139 0.16181 C -0.05191 0.17292 -0.06406 0.20579 -0.06858 0.21528 C -0.06997 0.22246 -0.07031 0.22709 -0.07431 0.23241 C -0.0783 0.2544 -0.07205 0.22801 -0.08003 0.24375 C -0.08108 0.24584 -0.0809 0.24885 -0.08142 0.25139 C -0.0842 0.26366 -0.08281 0.26019 -0.08715 0.26852 C -0.08837 0.28102 -0.09444 0.30556 -0.08281 0.31042 C -0.08021 0.30996 -0.06285 0.31111 -0.06285 0.30093 " pathEditMode="relative" ptsTypes="ffffffffffffffffffffffA">
                                      <p:cBhvr>
                                        <p:cTn id="1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69 0.04167 0.00747 0.08889 -0.01719 0.11991 C -0.02014 0.13635 -0.02743 0.14306 -0.03576 0.15417 C -0.0401 0.15996 -0.04358 0.16898 -0.04861 0.17338 C -0.05434 0.17848 -0.06076 0.18195 -0.06719 0.18473 C -0.06858 0.18588 -0.06962 0.18843 -0.07135 0.18843 C -0.08142 0.18889 -0.09167 0.18936 -0.10139 0.18658 C -0.10347 0.18588 -0.10347 0.18148 -0.10434 0.17894 C -0.10694 0.17107 -0.10937 0.1632 -0.11285 0.15602 C -0.11198 0.14283 -0.11215 0.12917 -0.11007 0.11621 C -0.10972 0.11343 -0.10694 0.11273 -0.10573 0.11042 C -0.10052 0.1007 -0.10521 0.10533 -0.1 0.09699 C -0.09097 0.08241 -0.07951 0.08334 -0.0658 0.08195 C -0.05747 0.0838 -0.0566 0.08125 -0.05278 0.09144 C -0.05139 0.09491 -0.05 0.10278 -0.05 0.10278 C -0.05052 0.12246 -0.05052 0.14213 -0.05139 0.16181 C -0.05191 0.17292 -0.06406 0.20579 -0.06858 0.21528 C -0.06997 0.22246 -0.07031 0.22709 -0.07431 0.23241 C -0.0783 0.2544 -0.07205 0.22801 -0.08003 0.24375 C -0.08108 0.24584 -0.0809 0.24885 -0.08142 0.25139 C -0.0842 0.26366 -0.08281 0.26019 -0.08715 0.26852 C -0.08837 0.28102 -0.09444 0.30556 -0.08281 0.31042 C -0.08021 0.30996 -0.06285 0.31111 -0.06285 0.30093 " pathEditMode="relative" ptsTypes="ffffffffffffffffffffffA">
                                      <p:cBhvr>
                                        <p:cTn id="14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12755 0 0.25533 0.00139 0.38287 C 0.00139 0.38866 0.00816 0.39468 0.01146 0.39607 C 0.01684 0.40093 0.03004 0.40371 0.03004 0.40371 C 0.04045 0.40301 0.05104 0.40347 0.06146 0.40185 C 0.0658 0.40116 0.06615 0.3956 0.06858 0.39236 C 0.07222 0.3875 0.07726 0.38287 0.08143 0.37894 C 0.08768 0.35718 0.08507 0.36898 0.08854 0.34283 C 0.08716 0.3375 0.08455 0.31806 0.07865 0.31806 " pathEditMode="relative" ptsTypes="ffffffffA">
                                      <p:cBhvr>
                                        <p:cTn id="14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12755 0 0.25533 0.00139 0.38287 C 0.00139 0.38866 0.00816 0.39468 0.01146 0.39607 C 0.01684 0.40093 0.03004 0.40371 0.03004 0.40371 C 0.04045 0.40301 0.05104 0.40347 0.06146 0.40185 C 0.0658 0.40116 0.06615 0.3956 0.06858 0.39236 C 0.07222 0.3875 0.07726 0.38287 0.08143 0.37894 C 0.08768 0.35718 0.08507 0.36898 0.08854 0.34283 C 0.08716 0.3375 0.08455 0.31806 0.07865 0.31806 " pathEditMode="relative" ptsTypes="ffffffffA">
                                      <p:cBhvr>
                                        <p:cTn id="15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12755 0 0.25533 0.00139 0.38287 C 0.00139 0.38866 0.00816 0.39468 0.01146 0.39607 C 0.01684 0.40093 0.03004 0.40371 0.03004 0.40371 C 0.04045 0.40301 0.05104 0.40347 0.06146 0.40185 C 0.0658 0.40116 0.06615 0.3956 0.06858 0.39236 C 0.07222 0.3875 0.07726 0.38287 0.08143 0.37894 C 0.08768 0.35718 0.08507 0.36898 0.08854 0.34283 C 0.08716 0.3375 0.08455 0.31806 0.07865 0.31806 " pathEditMode="relative" ptsTypes="ffffffffA">
                                      <p:cBhvr>
                                        <p:cTn id="1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12755 0 0.25533 0.00139 0.38287 C 0.00139 0.38866 0.00816 0.39468 0.01146 0.39607 C 0.01684 0.40093 0.03004 0.40371 0.03004 0.40371 C 0.04045 0.40301 0.05104 0.40347 0.06146 0.40185 C 0.0658 0.40116 0.06615 0.3956 0.06858 0.39236 C 0.07222 0.3875 0.07726 0.38287 0.08143 0.37894 C 0.08768 0.35718 0.08507 0.36898 0.08854 0.34283 C 0.08716 0.3375 0.08455 0.31806 0.07865 0.31806 " pathEditMode="relative" ptsTypes="ffffffffA">
                                      <p:cBhvr>
                                        <p:cTn id="15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12755 0 0.25533 0.00139 0.38287 C 0.00139 0.38866 0.00816 0.39468 0.01146 0.39607 C 0.01684 0.40093 0.03004 0.40371 0.03004 0.40371 C 0.04045 0.40301 0.05104 0.40347 0.06146 0.40185 C 0.0658 0.40116 0.06615 0.3956 0.06858 0.39236 C 0.07222 0.3875 0.07726 0.38287 0.08143 0.37894 C 0.08768 0.35718 0.08507 0.36898 0.08854 0.34283 C 0.08716 0.3375 0.08455 0.31806 0.07865 0.31806 " pathEditMode="relative" ptsTypes="ffffffffA">
                                      <p:cBhvr>
                                        <p:cTn id="15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9" grpId="0"/>
      <p:bldP spid="19" grpId="1"/>
      <p:bldP spid="20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Sheet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TI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676400"/>
            <a:ext cx="8458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___                                 ____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____ total item(s) with ____ item(s) in each group = ________ group(s)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____ total item(s) with ____ item(s) in each group = ________ group(s)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____ total item(s) with ____ item(s) in each group = ________ group(s)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1676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2743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15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2743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5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2667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3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657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24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3657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6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33400"/>
            <a:ext cx="1752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TI</a:t>
            </a:r>
            <a:r>
              <a:rPr lang="en-US" sz="3200" b="1" dirty="0" smtClean="0"/>
              <a:t>           </a:t>
            </a:r>
            <a:r>
              <a:rPr lang="en-US" sz="3200" b="1" u="sng" dirty="0" smtClean="0"/>
              <a:t>I</a:t>
            </a:r>
          </a:p>
          <a:p>
            <a:endParaRPr lang="en-US" sz="3200" b="1" u="sng" dirty="0"/>
          </a:p>
          <a:p>
            <a:r>
              <a:rPr lang="en-US" sz="3200" b="1" dirty="0" smtClean="0"/>
              <a:t>24          6 </a:t>
            </a:r>
            <a:endParaRPr lang="en-US" b="1" dirty="0"/>
          </a:p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962400" y="2286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77000" y="2286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7000" y="31242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495800" y="5555159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7030A0"/>
                </a:solidFill>
              </a:rPr>
              <a:t>4 GROUPS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62400" y="31242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1360645">
            <a:off x="293244" y="2923243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20400659">
            <a:off x="965218" y="2922552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514017">
            <a:off x="635618" y="29099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1360645">
            <a:off x="2045844" y="2923244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rot="20400659">
            <a:off x="1651018" y="2922552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rot="514017">
            <a:off x="1321418" y="2909904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rot="1360645">
            <a:off x="293243" y="3456643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20400659">
            <a:off x="965217" y="3455952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514017">
            <a:off x="635617" y="34433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1360645">
            <a:off x="2045843" y="3456644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rot="20400659">
            <a:off x="1651017" y="3455952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514017">
            <a:off x="1321417" y="3443304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rot="1360645">
            <a:off x="293243" y="39138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20400659">
            <a:off x="965217" y="3913154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514017">
            <a:off x="635617" y="3900507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1360645">
            <a:off x="2045843" y="39138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20400659">
            <a:off x="1651017" y="3913154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14017">
            <a:off x="1321417" y="390050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rot="1360645">
            <a:off x="369444" y="4447244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20400659">
            <a:off x="1041418" y="44465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14017">
            <a:off x="711818" y="443390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1360645">
            <a:off x="2122044" y="44472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20400659">
            <a:off x="1727218" y="44465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14017">
            <a:off x="1397618" y="44339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625 -0.0007 0.01233 -0.00093 0.01858 -0.00186 C 0.0283 -0.00348 0.03802 -0.01111 0.04705 -0.01528 C 0.05365 -0.01829 0.06163 -0.01945 0.06858 -0.02107 C 0.0743 -0.02246 0.08003 -0.02361 0.08576 -0.02477 C 0.09566 -0.02662 0.11562 -0.03056 0.11562 -0.03056 C 0.14323 -0.02963 0.17448 -0.02547 0.20278 -0.02848 C 0.22378 -0.03866 0.24913 -0.02917 0.27135 -0.02662 C 0.28229 -0.02385 0.29358 -0.025 0.30434 -0.02107 C 0.30729 -0.01991 0.3099 -0.01806 0.31285 -0.01713 C 0.31753 -0.01551 0.32708 -0.01343 0.32708 -0.01343 C 0.33819 -0.00741 0.34861 0.00347 0.36007 0.00764 C 0.38142 0.01574 0.40486 0.02893 0.4243 0.04375 C 0.43246 0.05 0.45608 0.07847 0.46285 0.08009 C 0.46858 0.08148 0.51267 0.08379 0.51285 0.08379 C 0.53055 0.08958 0.54757 0.08703 0.56562 0.08564 C 0.58837 0.07824 0.6033 0.05856 0.61858 0.03611 C 0.62917 0.02037 0.62222 0.03217 0.63576 0.01713 C 0.65312 -0.00209 0.6349 0.01643 0.64705 0 C 0.64878 -0.00232 0.65121 -0.00348 0.65278 -0.00579 C 0.66198 -0.01922 0.66684 -0.03496 0.6743 -0.04954 C 0.67483 -0.05834 0.67552 -0.06736 0.67569 -0.07616 C 0.67656 -0.12686 0.67517 -0.17778 0.67708 -0.22848 C 0.67708 -0.23056 0.68055 -0.22894 0.68142 -0.23056 C 0.68229 -0.23195 0.68142 -0.23426 0.68142 -0.23611 " pathEditMode="relative" ptsTypes="ffffffffffffffffffffffffA">
                                      <p:cBhvr>
                                        <p:cTn id="15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625 -0.0007 0.01233 -0.00093 0.01858 -0.00186 C 0.0283 -0.00348 0.03802 -0.01111 0.04705 -0.01528 C 0.05365 -0.01829 0.06163 -0.01945 0.06858 -0.02107 C 0.0743 -0.02246 0.08003 -0.02361 0.08576 -0.02477 C 0.09566 -0.02662 0.11562 -0.03056 0.11562 -0.03056 C 0.14323 -0.02963 0.17448 -0.02547 0.20278 -0.02848 C 0.22378 -0.03866 0.24913 -0.02917 0.27135 -0.02662 C 0.28229 -0.02385 0.29358 -0.025 0.30434 -0.02107 C 0.30729 -0.01991 0.3099 -0.01806 0.31285 -0.01713 C 0.31753 -0.01551 0.32708 -0.01343 0.32708 -0.01343 C 0.33819 -0.00741 0.34861 0.00347 0.36007 0.00764 C 0.38142 0.01574 0.40486 0.02893 0.4243 0.04375 C 0.43246 0.05 0.45608 0.07847 0.46285 0.08009 C 0.46858 0.08148 0.51267 0.08379 0.51285 0.08379 C 0.53055 0.08958 0.54757 0.08703 0.56562 0.08564 C 0.58837 0.07824 0.6033 0.05856 0.61858 0.03611 C 0.62917 0.02037 0.62222 0.03217 0.63576 0.01713 C 0.65312 -0.00209 0.6349 0.01643 0.64705 0 C 0.64878 -0.00232 0.65121 -0.00348 0.65278 -0.00579 C 0.66198 -0.01922 0.66684 -0.03496 0.6743 -0.04954 C 0.67483 -0.05834 0.67552 -0.06736 0.67569 -0.07616 C 0.67656 -0.12686 0.67517 -0.17778 0.67708 -0.22848 C 0.67708 -0.23056 0.68055 -0.22894 0.68142 -0.23056 C 0.68229 -0.23195 0.68142 -0.23426 0.68142 -0.23611 " pathEditMode="relative" ptsTypes="ffffffffffffffffffffffffA">
                                      <p:cBhvr>
                                        <p:cTn id="15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625 -0.0007 0.01233 -0.00093 0.01858 -0.00186 C 0.0283 -0.00348 0.03802 -0.01111 0.04705 -0.01528 C 0.05365 -0.01829 0.06163 -0.01945 0.06858 -0.02107 C 0.0743 -0.02246 0.08003 -0.02361 0.08576 -0.02477 C 0.09566 -0.02662 0.11562 -0.03056 0.11562 -0.03056 C 0.14323 -0.02963 0.17448 -0.02547 0.20278 -0.02848 C 0.22378 -0.03866 0.24913 -0.02917 0.27135 -0.02662 C 0.28229 -0.02385 0.29358 -0.025 0.30434 -0.02107 C 0.30729 -0.01991 0.3099 -0.01806 0.31285 -0.01713 C 0.31753 -0.01551 0.32708 -0.01343 0.32708 -0.01343 C 0.33819 -0.00741 0.34861 0.00347 0.36007 0.00764 C 0.38142 0.01574 0.40486 0.02893 0.4243 0.04375 C 0.43246 0.05 0.45608 0.07847 0.46285 0.08009 C 0.46858 0.08148 0.51267 0.08379 0.51285 0.08379 C 0.53055 0.08958 0.54757 0.08703 0.56562 0.08564 C 0.58837 0.07824 0.6033 0.05856 0.61858 0.03611 C 0.62917 0.02037 0.62222 0.03217 0.63576 0.01713 C 0.65312 -0.00209 0.6349 0.01643 0.64705 0 C 0.64878 -0.00232 0.65121 -0.00348 0.65278 -0.00579 C 0.66198 -0.01922 0.66684 -0.03496 0.6743 -0.04954 C 0.67483 -0.05834 0.67552 -0.06736 0.67569 -0.07616 C 0.67656 -0.12686 0.67517 -0.17778 0.67708 -0.22848 C 0.67708 -0.23056 0.68055 -0.22894 0.68142 -0.23056 C 0.68229 -0.23195 0.68142 -0.23426 0.68142 -0.23611 " pathEditMode="relative" ptsTypes="ffffffffffffffffffffffffA">
                                      <p:cBhvr>
                                        <p:cTn id="16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625 -0.0007 0.01233 -0.00093 0.01858 -0.00186 C 0.0283 -0.00348 0.03802 -0.01111 0.04705 -0.01528 C 0.05365 -0.01829 0.06163 -0.01945 0.06858 -0.02107 C 0.0743 -0.02246 0.08003 -0.02361 0.08576 -0.02477 C 0.09566 -0.02662 0.11562 -0.03056 0.11562 -0.03056 C 0.14323 -0.02963 0.17448 -0.02547 0.20278 -0.02848 C 0.22378 -0.03866 0.24913 -0.02917 0.27135 -0.02662 C 0.28229 -0.02385 0.29358 -0.025 0.30434 -0.02107 C 0.30729 -0.01991 0.3099 -0.01806 0.31285 -0.01713 C 0.31753 -0.01551 0.32708 -0.01343 0.32708 -0.01343 C 0.33819 -0.00741 0.34861 0.00347 0.36007 0.00764 C 0.38142 0.01574 0.40486 0.02893 0.4243 0.04375 C 0.43246 0.05 0.45608 0.07847 0.46285 0.08009 C 0.46858 0.08148 0.51267 0.08379 0.51285 0.08379 C 0.53055 0.08958 0.54757 0.08703 0.56562 0.08564 C 0.58837 0.07824 0.6033 0.05856 0.61858 0.03611 C 0.62917 0.02037 0.62222 0.03217 0.63576 0.01713 C 0.65312 -0.00209 0.6349 0.01643 0.64705 0 C 0.64878 -0.00232 0.65121 -0.00348 0.65278 -0.00579 C 0.66198 -0.01922 0.66684 -0.03496 0.6743 -0.04954 C 0.67483 -0.05834 0.67552 -0.06736 0.67569 -0.07616 C 0.67656 -0.12686 0.67517 -0.17778 0.67708 -0.22848 C 0.67708 -0.23056 0.68055 -0.22894 0.68142 -0.23056 C 0.68229 -0.23195 0.68142 -0.23426 0.68142 -0.23611 " pathEditMode="relative" ptsTypes="ffffffffffffffffffffffffA">
                                      <p:cBhvr>
                                        <p:cTn id="1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625 -0.0007 0.01233 -0.00093 0.01858 -0.00186 C 0.0283 -0.00348 0.03802 -0.01111 0.04705 -0.01528 C 0.05365 -0.01829 0.06163 -0.01945 0.06858 -0.02107 C 0.0743 -0.02246 0.08003 -0.02361 0.08576 -0.02477 C 0.09566 -0.02662 0.11562 -0.03056 0.11562 -0.03056 C 0.14323 -0.02963 0.17448 -0.02547 0.20278 -0.02848 C 0.22378 -0.03866 0.24913 -0.02917 0.27135 -0.02662 C 0.28229 -0.02385 0.29358 -0.025 0.30434 -0.02107 C 0.30729 -0.01991 0.3099 -0.01806 0.31285 -0.01713 C 0.31753 -0.01551 0.32708 -0.01343 0.32708 -0.01343 C 0.33819 -0.00741 0.34861 0.00347 0.36007 0.00764 C 0.38142 0.01574 0.40486 0.02893 0.4243 0.04375 C 0.43246 0.05 0.45608 0.07847 0.46285 0.08009 C 0.46858 0.08148 0.51267 0.08379 0.51285 0.08379 C 0.53055 0.08958 0.54757 0.08703 0.56562 0.08564 C 0.58837 0.07824 0.6033 0.05856 0.61858 0.03611 C 0.62917 0.02037 0.62222 0.03217 0.63576 0.01713 C 0.65312 -0.00209 0.6349 0.01643 0.64705 0 C 0.64878 -0.00232 0.65121 -0.00348 0.65278 -0.00579 C 0.66198 -0.01922 0.66684 -0.03496 0.6743 -0.04954 C 0.67483 -0.05834 0.67552 -0.06736 0.67569 -0.07616 C 0.67656 -0.12686 0.67517 -0.17778 0.67708 -0.22848 C 0.67708 -0.23056 0.68055 -0.22894 0.68142 -0.23056 C 0.68229 -0.23195 0.68142 -0.23426 0.68142 -0.23611 " pathEditMode="relative" ptsTypes="ffffffffffffffffffffffffA">
                                      <p:cBhvr>
                                        <p:cTn id="16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625 -0.0007 0.01233 -0.00093 0.01858 -0.00186 C 0.0283 -0.00348 0.03802 -0.01111 0.04705 -0.01528 C 0.05365 -0.01829 0.06163 -0.01945 0.06858 -0.02107 C 0.0743 -0.02246 0.08003 -0.02361 0.08576 -0.02477 C 0.09566 -0.02662 0.11562 -0.03056 0.11562 -0.03056 C 0.14323 -0.02963 0.17448 -0.02547 0.20278 -0.02848 C 0.22378 -0.03866 0.24913 -0.02917 0.27135 -0.02662 C 0.28229 -0.02385 0.29358 -0.025 0.30434 -0.02107 C 0.30729 -0.01991 0.3099 -0.01806 0.31285 -0.01713 C 0.31753 -0.01551 0.32708 -0.01343 0.32708 -0.01343 C 0.33819 -0.00741 0.34861 0.00347 0.36007 0.00764 C 0.38142 0.01574 0.40486 0.02893 0.4243 0.04375 C 0.43246 0.05 0.45608 0.07847 0.46285 0.08009 C 0.46858 0.08148 0.51267 0.08379 0.51285 0.08379 C 0.53055 0.08958 0.54757 0.08703 0.56562 0.08564 C 0.58837 0.07824 0.6033 0.05856 0.61858 0.03611 C 0.62917 0.02037 0.62222 0.03217 0.63576 0.01713 C 0.65312 -0.00209 0.6349 0.01643 0.64705 0 C 0.64878 -0.00232 0.65121 -0.00348 0.65278 -0.00579 C 0.66198 -0.01922 0.66684 -0.03496 0.6743 -0.04954 C 0.67483 -0.05834 0.67552 -0.06736 0.67569 -0.07616 C 0.67656 -0.12686 0.67517 -0.17778 0.67708 -0.22848 C 0.67708 -0.23056 0.68055 -0.22894 0.68142 -0.23056 C 0.68229 -0.23195 0.68142 -0.23426 0.68142 -0.23611 " pathEditMode="relative" ptsTypes="ffffffffffffffffffffffffA">
                                      <p:cBhvr>
                                        <p:cTn id="1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816 -0.00347 0.00781 0.00186 0.01441 0.00579 C 0.01718 0.00741 0.02014 0.00834 0.02291 0.0095 C 0.0243 0.01019 0.02725 0.01135 0.02725 0.01135 C 0.03437 0.01806 0.04166 0.02408 0.04861 0.03056 C 0.05868 0.04005 0.04652 0.03241 0.05868 0.0419 C 0.06962 0.05047 0.07743 0.0551 0.0901 0.05718 C 0.09791 0.06227 0.10277 0.06621 0.11146 0.06852 C 0.12326 0.075 0.13316 0.08102 0.14583 0.0838 C 0.15972 0.09144 0.17361 0.0919 0.18871 0.09329 C 0.20156 0.09075 0.21337 0.0875 0.22569 0.08195 C 0.22968 0.07848 0.23298 0.07385 0.23715 0.07061 C 0.24878 0.06135 0.26232 0.05533 0.27291 0.04375 C 0.28177 0.03426 0.29045 0.02385 0.29861 0.01343 C 0.30486 0.00556 0.31857 -0.00995 0.3243 -0.02083 C 0.32986 -0.03148 0.33975 -0.05347 0.34722 -0.06088 C 0.35069 -0.07037 0.35382 -0.07569 0.36007 -0.08194 C 0.36267 -0.09606 0.35902 -0.08425 0.3658 -0.09328 C 0.36927 -0.09791 0.36962 -0.10393 0.37291 -0.10856 C 0.37882 -0.12847 0.38298 -0.1493 0.38871 -0.16944 C 0.38889 -0.17129 0.39045 -0.19398 0.39149 -0.19814 C 0.39253 -0.20208 0.39479 -0.20555 0.39583 -0.20949 C 0.39652 -0.23425 0.39271 -0.26018 0.39861 -0.28379 C 0.39913 -0.28588 0.40156 -0.28634 0.40295 -0.2875 C 0.40486 -0.2956 0.40434 -0.2912 0.40434 -0.30092 " pathEditMode="relative" ptsTypes="ffffffffffffffffffffffffA">
                                      <p:cBhvr>
                                        <p:cTn id="17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816 -0.00347 0.00781 0.00186 0.01441 0.00579 C 0.01718 0.00741 0.02014 0.00834 0.02291 0.0095 C 0.0243 0.01019 0.02725 0.01135 0.02725 0.01135 C 0.03437 0.01806 0.04166 0.02408 0.04861 0.03056 C 0.05868 0.04005 0.04652 0.03241 0.05868 0.0419 C 0.06962 0.05047 0.07743 0.0551 0.0901 0.05718 C 0.09791 0.06227 0.10277 0.06621 0.11146 0.06852 C 0.12326 0.075 0.13316 0.08102 0.14583 0.0838 C 0.15972 0.09144 0.17361 0.0919 0.18871 0.09329 C 0.20156 0.09075 0.21337 0.0875 0.22569 0.08195 C 0.22968 0.07848 0.23298 0.07385 0.23715 0.07061 C 0.24878 0.06135 0.26232 0.05533 0.27291 0.04375 C 0.28177 0.03426 0.29045 0.02385 0.29861 0.01343 C 0.30486 0.00556 0.31857 -0.00995 0.3243 -0.02083 C 0.32986 -0.03148 0.33975 -0.05347 0.34722 -0.06088 C 0.35069 -0.07037 0.35382 -0.07569 0.36007 -0.08194 C 0.36267 -0.09606 0.35902 -0.08425 0.3658 -0.09328 C 0.36927 -0.09791 0.36962 -0.10393 0.37291 -0.10856 C 0.37882 -0.12847 0.38298 -0.1493 0.38871 -0.16944 C 0.38889 -0.17129 0.39045 -0.19398 0.39149 -0.19814 C 0.39253 -0.20208 0.39479 -0.20555 0.39583 -0.20949 C 0.39652 -0.23425 0.39271 -0.26018 0.39861 -0.28379 C 0.39913 -0.28588 0.40156 -0.28634 0.40295 -0.2875 C 0.40486 -0.2956 0.40434 -0.2912 0.40434 -0.30092 " pathEditMode="relative" ptsTypes="ffffffffffffffffffffffffA">
                                      <p:cBhvr>
                                        <p:cTn id="17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816 -0.00347 0.00781 0.00186 0.01441 0.00579 C 0.01718 0.00741 0.02014 0.00834 0.02291 0.0095 C 0.0243 0.01019 0.02725 0.01135 0.02725 0.01135 C 0.03437 0.01806 0.04166 0.02408 0.04861 0.03056 C 0.05868 0.04005 0.04652 0.03241 0.05868 0.0419 C 0.06962 0.05047 0.07743 0.0551 0.0901 0.05718 C 0.09791 0.06227 0.10277 0.06621 0.11146 0.06852 C 0.12326 0.075 0.13316 0.08102 0.14583 0.0838 C 0.15972 0.09144 0.17361 0.0919 0.18871 0.09329 C 0.20156 0.09075 0.21337 0.0875 0.22569 0.08195 C 0.22968 0.07848 0.23298 0.07385 0.23715 0.07061 C 0.24878 0.06135 0.26232 0.05533 0.27291 0.04375 C 0.28177 0.03426 0.29045 0.02385 0.29861 0.01343 C 0.30486 0.00556 0.31857 -0.00995 0.3243 -0.02083 C 0.32986 -0.03148 0.33975 -0.05347 0.34722 -0.06088 C 0.35069 -0.07037 0.35382 -0.07569 0.36007 -0.08194 C 0.36267 -0.09606 0.35902 -0.08425 0.3658 -0.09328 C 0.36927 -0.09791 0.36962 -0.10393 0.37291 -0.10856 C 0.37882 -0.12847 0.38298 -0.1493 0.38871 -0.16944 C 0.38889 -0.17129 0.39045 -0.19398 0.39149 -0.19814 C 0.39253 -0.20208 0.39479 -0.20555 0.39583 -0.20949 C 0.39652 -0.23425 0.39271 -0.26018 0.39861 -0.28379 C 0.39913 -0.28588 0.40156 -0.28634 0.40295 -0.2875 C 0.40486 -0.2956 0.40434 -0.2912 0.40434 -0.30092 " pathEditMode="relative" ptsTypes="ffffffffffffffffffffffffA">
                                      <p:cBhvr>
                                        <p:cTn id="17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816 -0.00347 0.00781 0.00186 0.01441 0.00579 C 0.01718 0.00741 0.02014 0.00834 0.02291 0.0095 C 0.0243 0.01019 0.02725 0.01135 0.02725 0.01135 C 0.03437 0.01806 0.04166 0.02408 0.04861 0.03056 C 0.05868 0.04005 0.04652 0.03241 0.05868 0.0419 C 0.06962 0.05047 0.07743 0.0551 0.0901 0.05718 C 0.09791 0.06227 0.10277 0.06621 0.11146 0.06852 C 0.12326 0.075 0.13316 0.08102 0.14583 0.0838 C 0.15972 0.09144 0.17361 0.0919 0.18871 0.09329 C 0.20156 0.09075 0.21337 0.0875 0.22569 0.08195 C 0.22968 0.07848 0.23298 0.07385 0.23715 0.07061 C 0.24878 0.06135 0.26232 0.05533 0.27291 0.04375 C 0.28177 0.03426 0.29045 0.02385 0.29861 0.01343 C 0.30486 0.00556 0.31857 -0.00995 0.3243 -0.02083 C 0.32986 -0.03148 0.33975 -0.05347 0.34722 -0.06088 C 0.35069 -0.07037 0.35382 -0.07569 0.36007 -0.08194 C 0.36267 -0.09606 0.35902 -0.08425 0.3658 -0.09328 C 0.36927 -0.09791 0.36962 -0.10393 0.37291 -0.10856 C 0.37882 -0.12847 0.38298 -0.1493 0.38871 -0.16944 C 0.38889 -0.17129 0.39045 -0.19398 0.39149 -0.19814 C 0.39253 -0.20208 0.39479 -0.20555 0.39583 -0.20949 C 0.39652 -0.23425 0.39271 -0.26018 0.39861 -0.28379 C 0.39913 -0.28588 0.40156 -0.28634 0.40295 -0.2875 C 0.40486 -0.2956 0.40434 -0.2912 0.40434 -0.30092 " pathEditMode="relative" ptsTypes="ffffffffffffffffffffffffA">
                                      <p:cBhvr>
                                        <p:cTn id="18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816 -0.00347 0.00781 0.00186 0.01441 0.00579 C 0.01718 0.00741 0.02014 0.00834 0.02291 0.0095 C 0.0243 0.01019 0.02725 0.01135 0.02725 0.01135 C 0.03437 0.01806 0.04166 0.02408 0.04861 0.03056 C 0.05868 0.04005 0.04652 0.03241 0.05868 0.0419 C 0.06962 0.05047 0.07743 0.0551 0.0901 0.05718 C 0.09791 0.06227 0.10277 0.06621 0.11146 0.06852 C 0.12326 0.075 0.13316 0.08102 0.14583 0.0838 C 0.15972 0.09144 0.17361 0.0919 0.18871 0.09329 C 0.20156 0.09075 0.21337 0.0875 0.22569 0.08195 C 0.22968 0.07848 0.23298 0.07385 0.23715 0.07061 C 0.24878 0.06135 0.26232 0.05533 0.27291 0.04375 C 0.28177 0.03426 0.29045 0.02385 0.29861 0.01343 C 0.30486 0.00556 0.31857 -0.00995 0.3243 -0.02083 C 0.32986 -0.03148 0.33975 -0.05347 0.34722 -0.06088 C 0.35069 -0.07037 0.35382 -0.07569 0.36007 -0.08194 C 0.36267 -0.09606 0.35902 -0.08425 0.3658 -0.09328 C 0.36927 -0.09791 0.36962 -0.10393 0.37291 -0.10856 C 0.37882 -0.12847 0.38298 -0.1493 0.38871 -0.16944 C 0.38889 -0.17129 0.39045 -0.19398 0.39149 -0.19814 C 0.39253 -0.20208 0.39479 -0.20555 0.39583 -0.20949 C 0.39652 -0.23425 0.39271 -0.26018 0.39861 -0.28379 C 0.39913 -0.28588 0.40156 -0.28634 0.40295 -0.2875 C 0.40486 -0.2956 0.40434 -0.2912 0.40434 -0.30092 " pathEditMode="relative" ptsTypes="ffffffffffffffffffffffffA">
                                      <p:cBhvr>
                                        <p:cTn id="18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816 -0.00347 0.00781 0.00186 0.01441 0.00579 C 0.01718 0.00741 0.02014 0.00834 0.02291 0.0095 C 0.0243 0.01019 0.02725 0.01135 0.02725 0.01135 C 0.03437 0.01806 0.04166 0.02408 0.04861 0.03056 C 0.05868 0.04005 0.04652 0.03241 0.05868 0.0419 C 0.06962 0.05047 0.07743 0.0551 0.0901 0.05718 C 0.09791 0.06227 0.10277 0.06621 0.11146 0.06852 C 0.12326 0.075 0.13316 0.08102 0.14583 0.0838 C 0.15972 0.09144 0.17361 0.0919 0.18871 0.09329 C 0.20156 0.09075 0.21337 0.0875 0.22569 0.08195 C 0.22968 0.07848 0.23298 0.07385 0.23715 0.07061 C 0.24878 0.06135 0.26232 0.05533 0.27291 0.04375 C 0.28177 0.03426 0.29045 0.02385 0.29861 0.01343 C 0.30486 0.00556 0.31857 -0.00995 0.3243 -0.02083 C 0.32986 -0.03148 0.33975 -0.05347 0.34722 -0.06088 C 0.35069 -0.07037 0.35382 -0.07569 0.36007 -0.08194 C 0.36267 -0.09606 0.35902 -0.08425 0.3658 -0.09328 C 0.36927 -0.09791 0.36962 -0.10393 0.37291 -0.10856 C 0.37882 -0.12847 0.38298 -0.1493 0.38871 -0.16944 C 0.38889 -0.17129 0.39045 -0.19398 0.39149 -0.19814 C 0.39253 -0.20208 0.39479 -0.20555 0.39583 -0.20949 C 0.39652 -0.23425 0.39271 -0.26018 0.39861 -0.28379 C 0.39913 -0.28588 0.40156 -0.28634 0.40295 -0.2875 C 0.40486 -0.2956 0.40434 -0.2912 0.40434 -0.30092 " pathEditMode="relative" ptsTypes="ffffffffffffffffffffffffA">
                                      <p:cBhvr>
                                        <p:cTn id="18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1475 0.00069 0.02951 -0.00023 0.04427 0.00185 C 0.04757 0.00231 0.05 0.00602 0.05295 0.00764 C 0.07083 0.01689 0.08767 0.025 0.10434 0.03796 C 0.11319 0.05347 0.1033 0.03889 0.1158 0.04953 C 0.1342 0.06527 0.11545 0.05439 0.13142 0.06273 C 0.14253 0.07754 0.15347 0.09166 0.1658 0.10463 C 0.17118 0.11018 0.17482 0.11597 0.18142 0.11805 C 0.19462 0.13564 0.21198 0.14027 0.23003 0.14282 C 0.24427 0.14213 0.25868 0.14352 0.27291 0.14097 C 0.27812 0.14004 0.28194 0.1331 0.28715 0.13148 C 0.29236 0.12685 0.29583 0.12176 0.30156 0.11805 C 0.3085 0.10879 0.31441 0.09884 0.32152 0.08935 C 0.32187 0.08889 0.33055 0.07777 0.33142 0.07615 C 0.3375 0.06412 0.34236 0.05162 0.35156 0.04375 C 0.35607 0.03564 0.36007 0.03102 0.3658 0.02477 C 0.37222 0.01782 0.36475 0.02384 0.37152 0.01713 C 0.3743 0.01435 0.3776 0.01273 0.38003 0.00949 C 0.38107 0.0081 0.38177 0.00648 0.38298 0.00555 C 0.39045 0.00046 0.39635 0 0.40434 0 " pathEditMode="relative" ptsTypes="fffffffffffffffffffA">
                                      <p:cBhvr>
                                        <p:cTn id="19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1475 0.00069 0.02951 -0.00023 0.04427 0.00185 C 0.04757 0.00231 0.05 0.00602 0.05295 0.00764 C 0.07083 0.01689 0.08767 0.025 0.10434 0.03796 C 0.11319 0.05347 0.1033 0.03889 0.1158 0.04953 C 0.1342 0.06527 0.11545 0.05439 0.13142 0.06273 C 0.14253 0.07754 0.15347 0.09166 0.1658 0.10463 C 0.17118 0.11018 0.17482 0.11597 0.18142 0.11805 C 0.19462 0.13564 0.21198 0.14027 0.23003 0.14282 C 0.24427 0.14213 0.25868 0.14352 0.27291 0.14097 C 0.27812 0.14004 0.28194 0.1331 0.28715 0.13148 C 0.29236 0.12685 0.29583 0.12176 0.30156 0.11805 C 0.3085 0.10879 0.31441 0.09884 0.32152 0.08935 C 0.32187 0.08889 0.33055 0.07777 0.33142 0.07615 C 0.3375 0.06412 0.34236 0.05162 0.35156 0.04375 C 0.35607 0.03564 0.36007 0.03102 0.3658 0.02477 C 0.37222 0.01782 0.36475 0.02384 0.37152 0.01713 C 0.3743 0.01435 0.3776 0.01273 0.38003 0.00949 C 0.38107 0.0081 0.38177 0.00648 0.38298 0.00555 C 0.39045 0.00046 0.39635 0 0.40434 0 " pathEditMode="relative" ptsTypes="fffffffffffffffffffA">
                                      <p:cBhvr>
                                        <p:cTn id="19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1475 0.00069 0.02951 -0.00023 0.04427 0.00185 C 0.04757 0.00231 0.05 0.00602 0.05295 0.00764 C 0.07083 0.01689 0.08767 0.025 0.10434 0.03796 C 0.11319 0.05347 0.1033 0.03889 0.1158 0.04953 C 0.1342 0.06527 0.11545 0.05439 0.13142 0.06273 C 0.14253 0.07754 0.15347 0.09166 0.1658 0.10463 C 0.17118 0.11018 0.17482 0.11597 0.18142 0.11805 C 0.19462 0.13564 0.21198 0.14027 0.23003 0.14282 C 0.24427 0.14213 0.25868 0.14352 0.27291 0.14097 C 0.27812 0.14004 0.28194 0.1331 0.28715 0.13148 C 0.29236 0.12685 0.29583 0.12176 0.30156 0.11805 C 0.3085 0.10879 0.31441 0.09884 0.32152 0.08935 C 0.32187 0.08889 0.33055 0.07777 0.33142 0.07615 C 0.3375 0.06412 0.34236 0.05162 0.35156 0.04375 C 0.35607 0.03564 0.36007 0.03102 0.3658 0.02477 C 0.37222 0.01782 0.36475 0.02384 0.37152 0.01713 C 0.3743 0.01435 0.3776 0.01273 0.38003 0.00949 C 0.38107 0.0081 0.38177 0.00648 0.38298 0.00555 C 0.39045 0.00046 0.39635 0 0.40434 0 " pathEditMode="relative" ptsTypes="fffffffffffffffffffA">
                                      <p:cBhvr>
                                        <p:cTn id="19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1475 0.00069 0.02951 -0.00023 0.04427 0.00185 C 0.04757 0.00231 0.05 0.00602 0.05295 0.00764 C 0.07083 0.01689 0.08767 0.025 0.10434 0.03796 C 0.11319 0.05347 0.1033 0.03889 0.1158 0.04953 C 0.1342 0.06527 0.11545 0.05439 0.13142 0.06273 C 0.14253 0.07754 0.15347 0.09166 0.1658 0.10463 C 0.17118 0.11018 0.17482 0.11597 0.18142 0.11805 C 0.19462 0.13564 0.21198 0.14027 0.23003 0.14282 C 0.24427 0.14213 0.25868 0.14352 0.27291 0.14097 C 0.27812 0.14004 0.28194 0.1331 0.28715 0.13148 C 0.29236 0.12685 0.29583 0.12176 0.30156 0.11805 C 0.3085 0.10879 0.31441 0.09884 0.32152 0.08935 C 0.32187 0.08889 0.33055 0.07777 0.33142 0.07615 C 0.3375 0.06412 0.34236 0.05162 0.35156 0.04375 C 0.35607 0.03564 0.36007 0.03102 0.3658 0.02477 C 0.37222 0.01782 0.36475 0.02384 0.37152 0.01713 C 0.3743 0.01435 0.3776 0.01273 0.38003 0.00949 C 0.38107 0.0081 0.38177 0.00648 0.38298 0.00555 C 0.39045 0.00046 0.39635 0 0.40434 0 " pathEditMode="relative" ptsTypes="fffffffffffffffffffA">
                                      <p:cBhvr>
                                        <p:cTn id="19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1475 0.00069 0.02951 -0.00023 0.04427 0.00185 C 0.04757 0.00231 0.05 0.00602 0.05295 0.00764 C 0.07083 0.01689 0.08767 0.025 0.10434 0.03796 C 0.11319 0.05347 0.1033 0.03889 0.1158 0.04953 C 0.1342 0.06527 0.11545 0.05439 0.13142 0.06273 C 0.14253 0.07754 0.15347 0.09166 0.1658 0.10463 C 0.17118 0.11018 0.17482 0.11597 0.18142 0.11805 C 0.19462 0.13564 0.21198 0.14027 0.23003 0.14282 C 0.24427 0.14213 0.25868 0.14352 0.27291 0.14097 C 0.27812 0.14004 0.28194 0.1331 0.28715 0.13148 C 0.29236 0.12685 0.29583 0.12176 0.30156 0.11805 C 0.3085 0.10879 0.31441 0.09884 0.32152 0.08935 C 0.32187 0.08889 0.33055 0.07777 0.33142 0.07615 C 0.3375 0.06412 0.34236 0.05162 0.35156 0.04375 C 0.35607 0.03564 0.36007 0.03102 0.3658 0.02477 C 0.37222 0.01782 0.36475 0.02384 0.37152 0.01713 C 0.3743 0.01435 0.3776 0.01273 0.38003 0.00949 C 0.38107 0.0081 0.38177 0.00648 0.38298 0.00555 C 0.39045 0.00046 0.39635 0 0.40434 0 " pathEditMode="relative" ptsTypes="fffffffffffffffffffA">
                                      <p:cBhvr>
                                        <p:cTn id="20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1475 0.00069 0.02951 -0.00023 0.04427 0.00185 C 0.04757 0.00231 0.05 0.00602 0.05295 0.00764 C 0.07083 0.01689 0.08767 0.025 0.10434 0.03796 C 0.11319 0.05347 0.1033 0.03889 0.1158 0.04953 C 0.1342 0.06527 0.11545 0.05439 0.13142 0.06273 C 0.14253 0.07754 0.15347 0.09166 0.1658 0.10463 C 0.17118 0.11018 0.17482 0.11597 0.18142 0.11805 C 0.19462 0.13564 0.21198 0.14027 0.23003 0.14282 C 0.24427 0.14213 0.25868 0.14352 0.27291 0.14097 C 0.27812 0.14004 0.28194 0.1331 0.28715 0.13148 C 0.29236 0.12685 0.29583 0.12176 0.30156 0.11805 C 0.3085 0.10879 0.31441 0.09884 0.32152 0.08935 C 0.32187 0.08889 0.33055 0.07777 0.33142 0.07615 C 0.3375 0.06412 0.34236 0.05162 0.35156 0.04375 C 0.35607 0.03564 0.36007 0.03102 0.3658 0.02477 C 0.37222 0.01782 0.36475 0.02384 0.37152 0.01713 C 0.3743 0.01435 0.3776 0.01273 0.38003 0.00949 C 0.38107 0.0081 0.38177 0.00648 0.38298 0.00555 C 0.39045 0.00046 0.39635 0 0.40434 0 " pathEditMode="relative" ptsTypes="fffffffffffffffffffA">
                                      <p:cBhvr>
                                        <p:cTn id="20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5243 0.00023 C -0.05191 0.00532 -0.05191 0.01064 -0.05087 0.01551 C -0.04983 0.02083 -0.04601 0.0243 -0.04375 0.0287 C -0.03559 0.04421 -0.04115 0.03611 -0.03386 0.04583 C -0.03073 0.05717 -0.02101 0.06875 -0.01233 0.07245 C -0.00521 0.0824 0.00468 0.0875 0.01198 0.09722 C 0.01805 0.10532 0.01354 0.10416 0.02048 0.10879 C 0.02673 0.11296 0.03385 0.11365 0.04045 0.11643 C 0.04896 0.12013 0.05868 0.1287 0.06771 0.12963 C 0.07916 0.13078 0.09045 0.13101 0.10191 0.13171 C 0.11857 0.13888 0.13437 0.15578 0.15191 0.15833 C 0.16232 0.15972 0.17291 0.15949 0.18333 0.16018 C 0.2526 0.15902 0.3151 0.15671 0.38333 0.15254 C 0.38906 0.14745 0.39444 0.14166 0.40052 0.13726 C 0.4026 0.13564 0.40538 0.13634 0.40746 0.13541 C 0.41701 0.13125 0.42864 0.12523 0.43767 0.11828 C 0.45729 0.10277 0.47118 0.08588 0.48906 0.06689 C 0.49548 0.05995 0.50278 0.05486 0.50903 0.04768 C 0.5243 0.02963 0.53819 0.00902 0.5533 -0.00926 C 0.5625 -0.02037 0.56944 -0.03449 0.58055 -0.04167 C 0.5842 -0.04653 0.58663 -0.05255 0.59045 -0.05695 C 0.59375 -0.06088 0.60208 -0.06621 0.60625 -0.06829 C 0.60816 -0.06922 0.61007 -0.06968 0.61198 -0.07037 C 0.61475 -0.07153 0.62048 -0.07408 0.62048 -0.07385 C 0.62604 -0.07894 0.63073 -0.08473 0.63628 -0.08936 C 0.63958 -0.09607 0.64184 -0.09815 0.64757 -0.1007 C 0.65139 -0.10579 0.65538 -0.10602 0.66041 -0.10834 C 0.69201 -0.10649 0.69271 -0.11713 0.69184 -0.08936 C 0.69149 -0.07593 0.69184 -0.06274 0.69184 -0.04931 " pathEditMode="relative" rAng="0" ptsTypes="ffffffffffffffffffffffffffffA">
                                      <p:cBhvr>
                                        <p:cTn id="21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00" y="2100"/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5243 0.00023 C -0.05191 0.00532 -0.05191 0.01064 -0.05086 0.0155 C -0.04982 0.02083 -0.046 0.0243 -0.04375 0.0287 C -0.03559 0.04421 -0.04114 0.03611 -0.03385 0.04583 C -0.03072 0.05717 -0.021 0.06875 -0.01232 0.07245 C -0.0052 0.0824 0.00469 0.0875 0.01198 0.09722 C 0.01806 0.10532 0.01355 0.10416 0.02049 0.10879 C 0.02674 0.11296 0.03386 0.11365 0.04046 0.11643 C 0.04896 0.12013 0.05869 0.1287 0.06771 0.12962 C 0.07917 0.13078 0.09046 0.13101 0.10191 0.13171 C 0.11858 0.13888 0.13421 0.15578 0.15191 0.15833 C 0.16233 0.15972 0.17292 0.15949 0.18334 0.16018 C 0.25261 0.15902 0.31511 0.15671 0.38334 0.15254 C 0.38907 0.14745 0.39445 0.14166 0.40053 0.13726 C 0.40261 0.13564 0.40539 0.13634 0.40747 0.13541 C 0.41702 0.13125 0.42865 0.12523 0.43768 0.11828 C 0.4573 0.10277 0.47101 0.08587 0.48907 0.06689 C 0.49549 0.05995 0.50278 0.05486 0.50903 0.04768 C 0.52431 0.02962 0.5382 0.00902 0.5533 -0.00926 C 0.5625 -0.02038 0.56945 -0.0345 0.58056 -0.04167 C 0.58421 -0.04653 0.58664 -0.05255 0.59046 -0.05695 C 0.59375 -0.06088 0.60209 -0.06621 0.60625 -0.06829 C 0.60816 -0.06922 0.61007 -0.06968 0.61198 -0.07038 C 0.61476 -0.07153 0.62049 -0.07408 0.62049 -0.07385 C 0.62605 -0.07894 0.63073 -0.08473 0.63629 -0.08936 C 0.63959 -0.09607 0.64184 -0.09815 0.64757 -0.1007 C 0.65139 -0.10579 0.65539 -0.10602 0.66042 -0.10834 C 0.69202 -0.10649 0.69271 -0.11713 0.69184 -0.08936 C 0.6915 -0.07593 0.69184 -0.06274 0.69184 -0.04931 " pathEditMode="relative" rAng="0" ptsTypes="ffffffffffffffffffffffffffffA">
                                      <p:cBhvr>
                                        <p:cTn id="21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00" y="2100"/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5243 0.00023 C -0.05191 0.00532 -0.05191 0.01065 -0.05087 0.01551 C -0.04983 0.02083 -0.04601 0.0243 -0.04375 0.0287 C -0.03559 0.04421 -0.04115 0.03611 -0.03386 0.04583 C -0.03073 0.05717 -0.02101 0.06875 -0.01233 0.07245 C -0.00521 0.08241 0.00468 0.0875 0.01198 0.09722 C 0.01805 0.10532 0.01354 0.10416 0.02048 0.10879 C 0.02673 0.11296 0.03385 0.11366 0.04045 0.11643 C 0.04896 0.12014 0.05868 0.1287 0.06771 0.12963 C 0.07916 0.13079 0.09045 0.13102 0.10191 0.13171 C 0.11857 0.13889 0.1342 0.15579 0.15191 0.15833 C 0.16215 0.15972 0.17291 0.15949 0.18316 0.16018 C 0.2526 0.15903 0.3151 0.15671 0.38333 0.15254 C 0.38906 0.14745 0.39444 0.14166 0.40052 0.13727 C 0.4026 0.13565 0.40538 0.13634 0.40746 0.13541 C 0.41701 0.13125 0.42864 0.12523 0.43767 0.11829 C 0.45729 0.10278 0.471 0.08588 0.48906 0.0669 C 0.49548 0.05995 0.50277 0.05486 0.50902 0.04768 C 0.5243 0.02963 0.53802 0.00903 0.5533 -0.00926 C 0.5625 -0.02037 0.56944 -0.03449 0.58055 -0.04167 C 0.5842 -0.04653 0.58663 -0.05255 0.59045 -0.05695 C 0.59375 -0.06088 0.60208 -0.06621 0.60625 -0.06829 C 0.60816 -0.06921 0.61007 -0.06968 0.61198 -0.07037 C 0.61475 -0.07153 0.62048 -0.07408 0.62048 -0.07384 C 0.62604 -0.07894 0.63073 -0.08472 0.63628 -0.08935 C 0.63958 -0.09607 0.64184 -0.09815 0.64757 -0.1007 C 0.65139 -0.10579 0.65538 -0.10602 0.66041 -0.10834 C 0.69201 -0.10648 0.69271 -0.11713 0.69184 -0.08935 C 0.69149 -0.07593 0.69184 -0.06273 0.69184 -0.04931 " pathEditMode="relative" rAng="0" ptsTypes="ffffffffffffffffffffffffffffA">
                                      <p:cBhvr>
                                        <p:cTn id="21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00" y="2100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5243 0.00023 C -0.05191 0.00532 -0.05191 0.01064 -0.05086 0.0155 C -0.04982 0.02083 -0.046 0.0243 -0.04375 0.0287 C -0.03559 0.04421 -0.04114 0.03611 -0.03385 0.04583 C -0.03072 0.05717 -0.021 0.06875 -0.01232 0.07245 C -0.0052 0.0824 0.00469 0.0875 0.01198 0.09722 C 0.01806 0.10532 0.01355 0.10416 0.02049 0.10879 C 0.02674 0.11296 0.03386 0.11365 0.04046 0.11643 C 0.04896 0.12013 0.05869 0.1287 0.06771 0.12962 C 0.07917 0.13078 0.09046 0.13101 0.10191 0.13171 C 0.11858 0.13888 0.13421 0.15578 0.15191 0.15833 C 0.16216 0.15972 0.17292 0.15949 0.18316 0.16018 C 0.25261 0.15902 0.31511 0.15671 0.38334 0.15254 C 0.38907 0.14745 0.39445 0.14166 0.40053 0.13726 C 0.40261 0.13564 0.40539 0.13634 0.40747 0.13541 C 0.41702 0.13125 0.42865 0.12523 0.43768 0.11828 C 0.4573 0.10277 0.47101 0.08587 0.48907 0.06689 C 0.49549 0.05995 0.50278 0.05486 0.50903 0.04768 C 0.52431 0.02962 0.53803 0.00902 0.5533 -0.00926 C 0.5625 -0.02038 0.56945 -0.0345 0.58039 -0.04167 C 0.58403 -0.04653 0.58664 -0.05255 0.59046 -0.05695 C 0.59375 -0.06088 0.60209 -0.06621 0.60625 -0.06829 C 0.60816 -0.06922 0.61007 -0.06968 0.61198 -0.07038 C 0.61476 -0.07153 0.62049 -0.07408 0.62049 -0.07385 C 0.62605 -0.07894 0.63073 -0.08473 0.63629 -0.08936 C 0.63959 -0.09607 0.64184 -0.09815 0.64757 -0.1007 C 0.65139 -0.10579 0.65539 -0.10602 0.66042 -0.10834 C 0.69202 -0.10649 0.69271 -0.11713 0.69184 -0.08936 C 0.6915 -0.07593 0.69184 -0.06274 0.69184 -0.04931 " pathEditMode="relative" rAng="0" ptsTypes="ffffffffffffffffffffffffffffA">
                                      <p:cBhvr>
                                        <p:cTn id="21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00" y="2100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5243 0.00023 C -0.05191 0.00532 -0.05191 0.01065 -0.05087 0.01551 C -0.04983 0.02083 -0.04601 0.0243 -0.04375 0.0287 C -0.03559 0.04421 -0.04115 0.03611 -0.03386 0.04583 C -0.03073 0.05717 -0.02101 0.06875 -0.01233 0.07245 C -0.00521 0.08241 0.00468 0.0875 0.01198 0.09722 C 0.01805 0.10532 0.01354 0.10416 0.02048 0.10879 C 0.02673 0.11296 0.03385 0.11366 0.04045 0.11643 C 0.04896 0.12014 0.05868 0.1287 0.06771 0.12963 C 0.07916 0.13079 0.09045 0.13102 0.10191 0.13171 C 0.11857 0.13889 0.1342 0.15579 0.15191 0.15833 C 0.16215 0.15972 0.17291 0.15949 0.18316 0.16018 C 0.25243 0.15903 0.3151 0.15671 0.38333 0.15254 C 0.38906 0.14745 0.39444 0.14166 0.40052 0.13727 C 0.4026 0.13565 0.40538 0.13634 0.40746 0.13541 C 0.41701 0.13125 0.42864 0.12523 0.43767 0.11829 C 0.45729 0.10278 0.471 0.08588 0.48906 0.0669 C 0.49548 0.05995 0.50277 0.05486 0.50902 0.04768 C 0.5243 0.02963 0.53802 0.00903 0.5533 -0.00926 C 0.5625 -0.02037 0.56944 -0.03449 0.58038 -0.04167 C 0.58402 -0.04653 0.58663 -0.05255 0.59027 -0.05695 C 0.59375 -0.06088 0.60208 -0.06621 0.60625 -0.06829 C 0.60816 -0.06921 0.61007 -0.06968 0.61198 -0.07037 C 0.61475 -0.07153 0.62048 -0.07408 0.62048 -0.07384 C 0.62604 -0.07894 0.63073 -0.08472 0.63628 -0.08935 C 0.63958 -0.09607 0.64184 -0.09815 0.64757 -0.1007 C 0.65139 -0.10579 0.65538 -0.10602 0.66041 -0.10834 C 0.69201 -0.10648 0.69271 -0.11713 0.69184 -0.08935 C 0.69149 -0.07593 0.69184 -0.06273 0.69184 -0.04931 " pathEditMode="relative" rAng="0" ptsTypes="ffffffffffffffffffffffffffffA">
                                      <p:cBhvr>
                                        <p:cTn id="21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00" y="2100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5243 0.00023 C -0.05191 0.00532 -0.05191 0.01064 -0.05087 0.01551 C -0.04983 0.02083 -0.04601 0.0243 -0.04375 0.0287 C -0.03576 0.04421 -0.04115 0.03611 -0.03403 0.04583 C -0.0309 0.05717 -0.02101 0.06875 -0.01233 0.07245 C -0.00521 0.0824 0.00469 0.0875 0.01198 0.09722 C 0.01788 0.10532 0.01354 0.10416 0.02049 0.10879 C 0.02674 0.11296 0.03385 0.11365 0.04045 0.11643 C 0.04896 0.12013 0.05868 0.1287 0.06771 0.12963 C 0.07917 0.13078 0.09028 0.13101 0.10191 0.13171 C 0.11858 0.13888 0.1342 0.15578 0.15191 0.15833 C 0.16215 0.15972 0.17292 0.15949 0.18316 0.16018 C 0.25243 0.15902 0.3151 0.15671 0.38333 0.15254 C 0.38906 0.14745 0.39445 0.14166 0.40052 0.13726 C 0.4026 0.13564 0.40538 0.13634 0.40747 0.13541 C 0.41701 0.13125 0.42865 0.12523 0.43767 0.11828 C 0.45729 0.10277 0.47101 0.08588 0.48906 0.06689 C 0.49549 0.05995 0.50278 0.05486 0.50903 0.04768 C 0.52431 0.02963 0.53802 0.00902 0.5533 -0.00926 C 0.5625 -0.02037 0.56945 -0.03449 0.58038 -0.04167 C 0.58403 -0.04653 0.58663 -0.05255 0.59028 -0.05695 C 0.59375 -0.06088 0.60208 -0.06621 0.60625 -0.06829 C 0.60816 -0.06922 0.61007 -0.06968 0.61198 -0.07037 C 0.61476 -0.07153 0.62049 -0.07408 0.62049 -0.07385 C 0.62604 -0.07894 0.63056 -0.08473 0.63611 -0.08936 C 0.63958 -0.09607 0.64167 -0.09815 0.6474 -0.1007 C 0.65122 -0.10579 0.65521 -0.10602 0.66042 -0.10834 C 0.69201 -0.10649 0.69271 -0.11713 0.69184 -0.08936 C 0.69149 -0.07593 0.69184 -0.06274 0.69184 -0.04931 " pathEditMode="relative" rAng="0" ptsTypes="ffffffffffffffffffffffffffffA">
                                      <p:cBhvr>
                                        <p:cTn id="2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/>
      <p:bldP spid="26" grpId="0" animBg="1"/>
      <p:bldP spid="27" grpId="0" animBg="1"/>
      <p:bldP spid="27" grpId="1" animBg="1"/>
      <p:bldP spid="28" grpId="0" animBg="1"/>
      <p:bldP spid="28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Sheet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TI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676400"/>
            <a:ext cx="8458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___                                 ____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____ total item(s) with ____ item(s) in each group = ________ group(s)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____ total item(s) with ____ item(s) in each group = ________ group(s)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____ total item(s) with ____ item(s) in each group = ________ group(s)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1676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2743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15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2743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5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2667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3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657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24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3657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6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3657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4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Sheet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900" dirty="0" smtClean="0"/>
              <a:t>____                           ____ 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____ total item(s) ÷ ____ item(s) = ________ group(s) </a:t>
            </a:r>
            <a:endParaRPr lang="en-US" sz="29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TI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1447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I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514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36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514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 6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2514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 6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360645">
            <a:off x="902843" y="35328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20400659">
            <a:off x="1879618" y="35321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514017">
            <a:off x="1397619" y="351950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360645">
            <a:off x="1360043" y="44472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20400659">
            <a:off x="1879618" y="44465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514017">
            <a:off x="788019" y="443390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360645">
            <a:off x="3417445" y="35328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20400659">
            <a:off x="2870218" y="35321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514017">
            <a:off x="2388218" y="35195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1360645">
            <a:off x="3493066" y="4450125"/>
            <a:ext cx="234421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20400659">
            <a:off x="2946418" y="44465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514017">
            <a:off x="2388219" y="44339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1360645">
            <a:off x="1436241" y="5361647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20400659">
            <a:off x="1955816" y="5360955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514017">
            <a:off x="864217" y="5348308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1360645">
            <a:off x="3569264" y="5364527"/>
            <a:ext cx="234421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20400659">
            <a:off x="3022616" y="5360955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514017">
            <a:off x="2464417" y="5348307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1360645">
            <a:off x="4789044" y="35328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20400659">
            <a:off x="5308619" y="35321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rot="514017">
            <a:off x="4217020" y="351950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1360645">
            <a:off x="6922067" y="3535725"/>
            <a:ext cx="234421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20400659">
            <a:off x="6375419" y="35321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514017">
            <a:off x="5817220" y="35195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1360645">
            <a:off x="4789044" y="44472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20400659">
            <a:off x="5308619" y="44465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rot="514017">
            <a:off x="4217020" y="443390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rot="1360645">
            <a:off x="6922067" y="4450125"/>
            <a:ext cx="234421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20400659">
            <a:off x="6375419" y="44465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514017">
            <a:off x="5817220" y="44339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1360645">
            <a:off x="4789044" y="53616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20400659">
            <a:off x="5308619" y="53609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514017">
            <a:off x="4217020" y="534830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1360645">
            <a:off x="6922067" y="5364525"/>
            <a:ext cx="234421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20400659">
            <a:off x="6375419" y="53609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514017">
            <a:off x="5817220" y="53483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1000" y="3322820"/>
            <a:ext cx="3581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993630" y="3321570"/>
            <a:ext cx="3581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007370" y="4267200"/>
            <a:ext cx="3581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81000" y="4237220"/>
            <a:ext cx="3581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81000" y="5135380"/>
            <a:ext cx="3581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992380" y="5151620"/>
            <a:ext cx="3581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cap="small" dirty="0">
                <a:solidFill>
                  <a:schemeClr val="accent3">
                    <a:lumMod val="75000"/>
                  </a:schemeClr>
                </a:solidFill>
              </a:rPr>
              <a:t>[objective]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 will develop the concepts and skills for mastery of division facts 9 by 9.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Sheet 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12954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u="sng" dirty="0" smtClean="0">
                <a:solidFill>
                  <a:srgbClr val="C00000"/>
                </a:solidFill>
              </a:rPr>
              <a:t> TI_</a:t>
            </a:r>
            <a:endParaRPr lang="en-US" sz="5000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295400"/>
            <a:ext cx="152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u="sng" dirty="0" smtClean="0">
                <a:solidFill>
                  <a:srgbClr val="C00000"/>
                </a:solidFill>
              </a:rPr>
              <a:t>  I_  </a:t>
            </a:r>
            <a:endParaRPr lang="en-US" sz="5000" u="sng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2004774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16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19812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2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2133600"/>
            <a:ext cx="6858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91000" y="2133600"/>
            <a:ext cx="6858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48000" y="2004774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÷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2004774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=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53200" y="2157174"/>
            <a:ext cx="6858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360645">
            <a:off x="902843" y="35328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20400659">
            <a:off x="1879618" y="35321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514017">
            <a:off x="1397619" y="351950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1360645">
            <a:off x="3417443" y="35328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20400659">
            <a:off x="3937018" y="35321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514017">
            <a:off x="2845419" y="351950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514017">
            <a:off x="2388218" y="35195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1360645">
            <a:off x="5550466" y="3535725"/>
            <a:ext cx="234421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20400659">
            <a:off x="5003818" y="35321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514017">
            <a:off x="4445619" y="35195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1360645">
            <a:off x="445645" y="35328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20400659">
            <a:off x="8051817" y="3532151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rot="514017">
            <a:off x="6045821" y="3519503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1360645">
            <a:off x="6541066" y="3459525"/>
            <a:ext cx="234421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20400659">
            <a:off x="7061218" y="35321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514017">
            <a:off x="7493618" y="35195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33400" y="57912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1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0" y="41148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2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38400" y="54864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3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05200" y="41910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4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48200" y="47244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5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38800" y="57912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6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29400" y="40386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7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96200" y="54102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8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9400" y="2004774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8</a:t>
            </a:r>
            <a:endParaRPr lang="en-US" sz="5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7778 " pathEditMode="relative" ptsTypes="AA">
                                      <p:cBhvr>
                                        <p:cTn id="1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7778 " pathEditMode="relative" ptsTypes="AA">
                                      <p:cBhvr>
                                        <p:cTn id="1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5555 " pathEditMode="relative" ptsTypes="AA">
                                      <p:cBhvr>
                                        <p:cTn id="1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5555 " pathEditMode="relative" ptsTypes="AA">
                                      <p:cBhvr>
                                        <p:cTn id="1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555 " pathEditMode="relative" ptsTypes="AA">
                                      <p:cBhvr>
                                        <p:cTn id="18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555 " pathEditMode="relative" ptsTypes="AA">
                                      <p:cBhvr>
                                        <p:cTn id="1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7777 " pathEditMode="relative" ptsTypes="AA">
                                      <p:cBhvr>
                                        <p:cTn id="19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7777 " pathEditMode="relative" ptsTypes="AA">
                                      <p:cBhvr>
                                        <p:cTn id="19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555 " pathEditMode="relative" ptsTypes="AA">
                                      <p:cBhvr>
                                        <p:cTn id="20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555 " pathEditMode="relative" ptsTypes="AA">
                                      <p:cBhvr>
                                        <p:cTn id="2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0973 L -0.00312 0.3125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1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2222 " pathEditMode="relative" ptsTypes="AA">
                                      <p:cBhvr>
                                        <p:cTn id="20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7777 " pathEditMode="relative" ptsTypes="AA">
                                      <p:cBhvr>
                                        <p:cTn id="2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7777 " pathEditMode="relative" ptsTypes="AA">
                                      <p:cBhvr>
                                        <p:cTn id="2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4444 " pathEditMode="relative" ptsTypes="AA">
                                      <p:cBhvr>
                                        <p:cTn id="2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4444 " pathEditMode="relative" ptsTypes="AA">
                                      <p:cBhvr>
                                        <p:cTn id="2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Grids and Beans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12 ÷ 2 = 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819400"/>
          <a:ext cx="77724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 rot="1360645">
            <a:off x="750444" y="30756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20400659">
            <a:off x="3251219" y="30749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514017">
            <a:off x="1397618" y="306230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360645">
            <a:off x="4027044" y="3075645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20400659">
            <a:off x="2717819" y="30749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514017">
            <a:off x="2007218" y="306230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360645">
            <a:off x="5246242" y="3075644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20400659">
            <a:off x="5994418" y="3074953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514017">
            <a:off x="4674219" y="3138505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360645">
            <a:off x="7760844" y="3075644"/>
            <a:ext cx="219475" cy="37935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20400659">
            <a:off x="7213617" y="3074952"/>
            <a:ext cx="216824" cy="335531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514017">
            <a:off x="6579217" y="3062306"/>
            <a:ext cx="219456" cy="36576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perspectiveFront"/>
            <a:lightRig rig="soft" dir="t">
              <a:rot lat="0" lon="0" rev="0"/>
            </a:lightRig>
          </a:scene3d>
          <a:sp3d extrusionH="139700" prstMaterial="matte">
            <a:bevelT w="3810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3400" y="2514600"/>
            <a:ext cx="1295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28800" y="2514600"/>
            <a:ext cx="1295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2514600"/>
            <a:ext cx="1295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19600" y="2514600"/>
            <a:ext cx="1295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15000" y="2514600"/>
            <a:ext cx="1295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010400" y="2514600"/>
            <a:ext cx="1295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4400" y="40386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1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40386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2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05200" y="40386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3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0600" y="40386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4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0" y="40386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5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67600" y="40386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6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7400" y="16002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6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12 ÷ 2 = 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819400"/>
          <a:ext cx="77724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914400" y="40386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1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40386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2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05200" y="40386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3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0600" y="40386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4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0" y="40386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5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67600" y="4038600"/>
            <a:ext cx="114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6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7400" y="16002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6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3400" y="2819400"/>
            <a:ext cx="68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2819400"/>
            <a:ext cx="68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828800" y="2819400"/>
            <a:ext cx="68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438400" y="2819400"/>
            <a:ext cx="68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124200" y="2819400"/>
            <a:ext cx="68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810000" y="2819400"/>
            <a:ext cx="68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419600" y="2819400"/>
            <a:ext cx="68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029200" y="2819400"/>
            <a:ext cx="68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715000" y="2819400"/>
            <a:ext cx="68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400800" y="2819400"/>
            <a:ext cx="68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010400" y="2819400"/>
            <a:ext cx="68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620000" y="2819400"/>
            <a:ext cx="68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3400" y="2514600"/>
            <a:ext cx="1295400" cy="15240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28800" y="2514600"/>
            <a:ext cx="1295400" cy="15240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2514600"/>
            <a:ext cx="1295400" cy="15240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19600" y="2514600"/>
            <a:ext cx="1295400" cy="15240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15000" y="2514600"/>
            <a:ext cx="1295400" cy="15240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010400" y="2514600"/>
            <a:ext cx="1295400" cy="15240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12 items divided into groups of 2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8800" dirty="0" smtClean="0">
                <a:solidFill>
                  <a:srgbClr val="00B050"/>
                </a:solidFill>
              </a:rPr>
              <a:t>12 ÷ 2 = 6</a:t>
            </a:r>
            <a:endParaRPr lang="en-US" sz="8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12 items divided into groups of 2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6000" b="1" dirty="0" smtClean="0"/>
              <a:t>12 ÷ 2 = 6</a:t>
            </a:r>
            <a:endParaRPr lang="en-US" sz="6000" b="1" dirty="0"/>
          </a:p>
        </p:txBody>
      </p:sp>
      <p:sp>
        <p:nvSpPr>
          <p:cNvPr id="10" name="Rectangle 9"/>
          <p:cNvSpPr/>
          <p:nvPr/>
        </p:nvSpPr>
        <p:spPr>
          <a:xfrm>
            <a:off x="533400" y="1066800"/>
            <a:ext cx="8077200" cy="487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99540" y="2819400"/>
            <a:ext cx="7772400" cy="838200"/>
            <a:chOff x="533400" y="3733800"/>
            <a:chExt cx="7772400" cy="838200"/>
          </a:xfrm>
        </p:grpSpPr>
        <p:sp>
          <p:nvSpPr>
            <p:cNvPr id="12" name="Rectangle 11"/>
            <p:cNvSpPr/>
            <p:nvPr/>
          </p:nvSpPr>
          <p:spPr>
            <a:xfrm>
              <a:off x="533400" y="3733800"/>
              <a:ext cx="685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43000" y="3733800"/>
              <a:ext cx="685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28800" y="3733800"/>
              <a:ext cx="685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38400" y="3733800"/>
              <a:ext cx="685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24200" y="3733800"/>
              <a:ext cx="685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10000" y="3733800"/>
              <a:ext cx="685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19600" y="3733800"/>
              <a:ext cx="685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29200" y="3733800"/>
              <a:ext cx="685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715000" y="3733800"/>
              <a:ext cx="685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400800" y="3733800"/>
              <a:ext cx="685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010400" y="3733800"/>
              <a:ext cx="685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20000" y="3733800"/>
              <a:ext cx="685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85800" y="2514600"/>
            <a:ext cx="7772400" cy="1524000"/>
            <a:chOff x="533400" y="2514600"/>
            <a:chExt cx="7772400" cy="1524000"/>
          </a:xfrm>
        </p:grpSpPr>
        <p:sp>
          <p:nvSpPr>
            <p:cNvPr id="31" name="Oval 30"/>
            <p:cNvSpPr/>
            <p:nvPr/>
          </p:nvSpPr>
          <p:spPr>
            <a:xfrm>
              <a:off x="533400" y="2514600"/>
              <a:ext cx="1295400" cy="15240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828800" y="2514600"/>
              <a:ext cx="1295400" cy="15240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124200" y="2514600"/>
              <a:ext cx="1295400" cy="15240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419600" y="2514600"/>
              <a:ext cx="1295400" cy="15240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715000" y="2514600"/>
              <a:ext cx="1295400" cy="15240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010400" y="2514600"/>
              <a:ext cx="1295400" cy="15240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638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800" b="1" dirty="0"/>
              <a:t>SOLVE</a:t>
            </a:r>
            <a:endParaRPr lang="en-US" sz="4800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5500" dirty="0" smtClean="0"/>
              <a:t>Mario collects football cards. He has 72 cards in his collection. He purchases 1 or 2 cards every time he receives his allowance. He wants to share his collection equally with 7 of his friends.  How many football cards will Mario and his friends each have?</a:t>
            </a:r>
          </a:p>
          <a:p>
            <a:pPr>
              <a:buNone/>
            </a:pPr>
            <a:endParaRPr lang="en-US" sz="55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5500" b="1" dirty="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sz="5500" dirty="0">
                <a:solidFill>
                  <a:schemeClr val="accent4">
                    <a:lumMod val="75000"/>
                  </a:schemeClr>
                </a:solidFill>
              </a:rPr>
              <a:t>	Study the Problem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5500" dirty="0" smtClean="0"/>
              <a:t>Underline </a:t>
            </a:r>
            <a:r>
              <a:rPr lang="en-US" sz="5500" dirty="0"/>
              <a:t>the question.</a:t>
            </a:r>
          </a:p>
          <a:p>
            <a:pPr>
              <a:buNone/>
            </a:pPr>
            <a:r>
              <a:rPr lang="en-US" sz="5500" dirty="0"/>
              <a:t>	This problem is asking me to find </a:t>
            </a:r>
          </a:p>
          <a:p>
            <a:pPr>
              <a:buNone/>
            </a:pPr>
            <a:r>
              <a:rPr lang="en-US" sz="5500" b="1" dirty="0" smtClean="0"/>
              <a:t>	</a:t>
            </a:r>
            <a:r>
              <a:rPr lang="en-US" sz="5500" b="1" u="sng" dirty="0" smtClean="0"/>
              <a:t>the number of football cards Mario and his friends will each have.</a:t>
            </a:r>
            <a:endParaRPr lang="en-US" sz="5500" dirty="0"/>
          </a:p>
          <a:p>
            <a:pPr>
              <a:buNone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38400"/>
            <a:ext cx="70104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14400" y="2819400"/>
            <a:ext cx="16764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543800" y="2057400"/>
            <a:ext cx="7620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590"/>
            <a:ext cx="8229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dirty="0" smtClean="0"/>
              <a:t>	</a:t>
            </a:r>
            <a:r>
              <a:rPr lang="en-US" sz="2800" dirty="0" smtClean="0"/>
              <a:t> Mario collects football cards. He has 72 cards in his collection. He purchases 1 or 2 cards every time he receives his allowance. He wants to share his collection equally with 7 of his friends.  How many football cards will Mario and his friends each have?</a:t>
            </a:r>
            <a:endParaRPr lang="en-US" sz="2500" dirty="0" smtClean="0">
              <a:uFill>
                <a:solidFill>
                  <a:schemeClr val="accent4">
                    <a:lumMod val="75000"/>
                  </a:schemeClr>
                </a:solidFill>
              </a:uFill>
            </a:endParaRPr>
          </a:p>
          <a:p>
            <a:pPr>
              <a:buNone/>
            </a:pPr>
            <a:endParaRPr lang="en-US" sz="3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</a:rPr>
              <a:t>	Organize the Facts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3000" dirty="0" smtClean="0"/>
              <a:t>Identify </a:t>
            </a:r>
            <a:r>
              <a:rPr lang="en-US" sz="3000" dirty="0"/>
              <a:t>the facts.</a:t>
            </a:r>
          </a:p>
          <a:p>
            <a:pPr>
              <a:buNone/>
            </a:pPr>
            <a:r>
              <a:rPr lang="en-US" sz="3000" dirty="0"/>
              <a:t>	Eliminate the unnecessary facts.</a:t>
            </a:r>
          </a:p>
          <a:p>
            <a:pPr>
              <a:buNone/>
            </a:pPr>
            <a:r>
              <a:rPr lang="en-US" sz="3000" dirty="0" smtClean="0"/>
              <a:t>	List </a:t>
            </a:r>
            <a:r>
              <a:rPr lang="en-US" sz="3000" dirty="0"/>
              <a:t>the necessary facts.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72 football cards</a:t>
            </a:r>
            <a:endParaRPr lang="en-US" sz="650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Mario and 7 friends</a:t>
            </a:r>
            <a:endParaRPr lang="en-US" sz="65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914400" y="2362200"/>
            <a:ext cx="73152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553200" y="1949970"/>
            <a:ext cx="16002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914400" y="533400"/>
            <a:ext cx="4114800" cy="152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AutoShape 2"/>
          <p:cNvCxnSpPr>
            <a:cxnSpLocks noChangeShapeType="1"/>
          </p:cNvCxnSpPr>
          <p:nvPr/>
        </p:nvCxnSpPr>
        <p:spPr bwMode="auto">
          <a:xfrm rot="16200000" flipH="1">
            <a:off x="2136775" y="911225"/>
            <a:ext cx="454025" cy="3175"/>
          </a:xfrm>
          <a:prstGeom prst="straightConnector1">
            <a:avLst/>
          </a:prstGeom>
          <a:noFill/>
          <a:ln w="41275">
            <a:solidFill>
              <a:srgbClr val="5F497A"/>
            </a:solidFill>
            <a:round/>
            <a:headEnd/>
            <a:tailEnd/>
          </a:ln>
        </p:spPr>
      </p:cxnSp>
      <p:cxnSp>
        <p:nvCxnSpPr>
          <p:cNvPr id="10" name="AutoShape 2"/>
          <p:cNvCxnSpPr>
            <a:cxnSpLocks noChangeShapeType="1"/>
          </p:cNvCxnSpPr>
          <p:nvPr/>
        </p:nvCxnSpPr>
        <p:spPr bwMode="auto">
          <a:xfrm rot="16200000" flipH="1">
            <a:off x="3965575" y="1368425"/>
            <a:ext cx="454025" cy="3175"/>
          </a:xfrm>
          <a:prstGeom prst="straightConnector1">
            <a:avLst/>
          </a:prstGeom>
          <a:noFill/>
          <a:ln w="41275">
            <a:solidFill>
              <a:srgbClr val="5F497A"/>
            </a:solidFill>
            <a:round/>
            <a:headEnd/>
            <a:tailEnd/>
          </a:ln>
        </p:spPr>
      </p:cxnSp>
      <p:cxnSp>
        <p:nvCxnSpPr>
          <p:cNvPr id="11" name="AutoShape 2"/>
          <p:cNvCxnSpPr>
            <a:cxnSpLocks noChangeShapeType="1"/>
          </p:cNvCxnSpPr>
          <p:nvPr/>
        </p:nvCxnSpPr>
        <p:spPr bwMode="auto">
          <a:xfrm rot="16200000" flipH="1">
            <a:off x="6251575" y="1749425"/>
            <a:ext cx="454025" cy="3175"/>
          </a:xfrm>
          <a:prstGeom prst="straightConnector1">
            <a:avLst/>
          </a:prstGeom>
          <a:noFill/>
          <a:ln w="41275">
            <a:solidFill>
              <a:srgbClr val="5F497A"/>
            </a:solidFill>
            <a:round/>
            <a:headEnd/>
            <a:tailEnd/>
          </a:ln>
        </p:spPr>
      </p:cxnSp>
      <p:cxnSp>
        <p:nvCxnSpPr>
          <p:cNvPr id="16" name="AutoShape 2"/>
          <p:cNvCxnSpPr>
            <a:cxnSpLocks noChangeShapeType="1"/>
          </p:cNvCxnSpPr>
          <p:nvPr/>
        </p:nvCxnSpPr>
        <p:spPr bwMode="auto">
          <a:xfrm rot="16200000" flipH="1">
            <a:off x="4879975" y="530225"/>
            <a:ext cx="454025" cy="3175"/>
          </a:xfrm>
          <a:prstGeom prst="straightConnector1">
            <a:avLst/>
          </a:prstGeom>
          <a:noFill/>
          <a:ln w="41275">
            <a:solidFill>
              <a:srgbClr val="5F497A"/>
            </a:solidFill>
            <a:round/>
            <a:headEnd/>
            <a:tailEnd/>
          </a:ln>
        </p:spPr>
      </p:cxnSp>
      <p:cxnSp>
        <p:nvCxnSpPr>
          <p:cNvPr id="17" name="Straight Connector 16"/>
          <p:cNvCxnSpPr/>
          <p:nvPr/>
        </p:nvCxnSpPr>
        <p:spPr>
          <a:xfrm flipV="1">
            <a:off x="2438400" y="914400"/>
            <a:ext cx="5715000" cy="152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38200" y="1371600"/>
            <a:ext cx="3276600" cy="152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</a:rPr>
              <a:t>	Line Up a Plan</a:t>
            </a:r>
          </a:p>
          <a:p>
            <a:pPr>
              <a:buNone/>
            </a:pPr>
            <a:r>
              <a:rPr lang="en-US" sz="3000" dirty="0" smtClean="0"/>
              <a:t>	Choose </a:t>
            </a:r>
            <a:r>
              <a:rPr lang="en-US" sz="3000" dirty="0"/>
              <a:t>an operation or operations. </a:t>
            </a:r>
            <a:endParaRPr lang="en-US" sz="3000" dirty="0" smtClean="0"/>
          </a:p>
          <a:p>
            <a:pPr>
              <a:buNone/>
            </a:pPr>
            <a:r>
              <a:rPr lang="en-US" sz="3000" b="1" dirty="0" smtClean="0"/>
              <a:t>	Addition and Division</a:t>
            </a:r>
          </a:p>
          <a:p>
            <a:pPr>
              <a:buNone/>
            </a:pPr>
            <a:r>
              <a:rPr lang="en-US" sz="3000" dirty="0" smtClean="0"/>
              <a:t>	Write in words what your plan of action will be.</a:t>
            </a:r>
          </a:p>
          <a:p>
            <a:pPr>
              <a:buNone/>
            </a:pPr>
            <a:r>
              <a:rPr lang="en-US" sz="3000" b="1" dirty="0" smtClean="0"/>
              <a:t>	Add Mario and his friends to find the total number of people receiving cards.  Divide the number of football cards by the total number of people.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500" dirty="0"/>
              <a:t>	</a:t>
            </a:r>
            <a:r>
              <a:rPr lang="en-US" sz="2800" b="1" dirty="0" smtClean="0"/>
              <a:t> </a:t>
            </a:r>
            <a:endParaRPr lang="en-US" sz="2800" dirty="0" smtClean="0"/>
          </a:p>
          <a:p>
            <a:pPr>
              <a:buNone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V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3000" dirty="0" smtClean="0">
                <a:solidFill>
                  <a:schemeClr val="accent4">
                    <a:lumMod val="75000"/>
                  </a:schemeClr>
                </a:solidFill>
              </a:rPr>
              <a:t>Verify 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</a:rPr>
              <a:t>Your Plan with Action</a:t>
            </a:r>
          </a:p>
          <a:p>
            <a:pPr lvl="1">
              <a:buNone/>
            </a:pPr>
            <a:r>
              <a:rPr lang="en-US" sz="3000" dirty="0"/>
              <a:t>Estimate your answer. </a:t>
            </a:r>
            <a:endParaRPr lang="en-US" sz="3000" dirty="0" smtClean="0"/>
          </a:p>
          <a:p>
            <a:pPr lvl="1">
              <a:buNone/>
            </a:pPr>
            <a:r>
              <a:rPr lang="en-US" sz="3000" b="1" dirty="0" smtClean="0"/>
              <a:t>About 8 cards</a:t>
            </a: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Carry </a:t>
            </a:r>
            <a:r>
              <a:rPr lang="en-US" sz="3000" dirty="0"/>
              <a:t>out your plan.</a:t>
            </a:r>
          </a:p>
          <a:p>
            <a:pPr lvl="2">
              <a:buNone/>
            </a:pPr>
            <a:r>
              <a:rPr lang="en-US" sz="3000" b="1" dirty="0" smtClean="0"/>
              <a:t>1 + 7 = </a:t>
            </a:r>
            <a:r>
              <a:rPr lang="en-US" sz="3000" b="1" i="1" dirty="0" smtClean="0"/>
              <a:t>s</a:t>
            </a:r>
          </a:p>
          <a:p>
            <a:pPr lvl="2">
              <a:buNone/>
            </a:pPr>
            <a:r>
              <a:rPr lang="en-US" sz="3000" b="1" dirty="0" smtClean="0"/>
              <a:t>1 + 7 = 8</a:t>
            </a:r>
          </a:p>
          <a:p>
            <a:pPr lvl="2">
              <a:buNone/>
            </a:pPr>
            <a:endParaRPr lang="en-US" sz="3000" b="1" dirty="0" smtClean="0"/>
          </a:p>
          <a:p>
            <a:pPr lvl="2">
              <a:buNone/>
            </a:pPr>
            <a:r>
              <a:rPr lang="en-US" sz="3000" b="1" dirty="0" smtClean="0"/>
              <a:t>72 ÷ </a:t>
            </a:r>
            <a:r>
              <a:rPr lang="en-US" sz="3000" b="1" i="1" dirty="0" smtClean="0"/>
              <a:t>s</a:t>
            </a:r>
            <a:r>
              <a:rPr lang="en-US" sz="3000" b="1" dirty="0" smtClean="0"/>
              <a:t> = </a:t>
            </a:r>
            <a:r>
              <a:rPr lang="en-US" sz="3000" b="1" i="1" dirty="0" smtClean="0"/>
              <a:t>q</a:t>
            </a:r>
            <a:r>
              <a:rPr lang="en-US" sz="3000" b="1" dirty="0" smtClean="0"/>
              <a:t>  </a:t>
            </a:r>
          </a:p>
          <a:p>
            <a:pPr lvl="2">
              <a:buNone/>
            </a:pPr>
            <a:r>
              <a:rPr lang="en-US" sz="3000" b="1" dirty="0" smtClean="0"/>
              <a:t>72 ÷ 8 = 9 cards </a:t>
            </a:r>
            <a:r>
              <a:rPr lang="en-US" b="1" dirty="0" smtClean="0"/>
              <a:t>    	</a:t>
            </a:r>
            <a:endParaRPr lang="en-US" dirty="0" smtClean="0"/>
          </a:p>
          <a:p>
            <a:pPr lvl="2">
              <a:buNone/>
            </a:pPr>
            <a:r>
              <a:rPr lang="en-US" b="1" dirty="0" smtClean="0"/>
              <a:t>		</a:t>
            </a:r>
            <a:endParaRPr lang="en-US" sz="250" dirty="0" smtClean="0"/>
          </a:p>
          <a:p>
            <a:pPr marL="1314450" lvl="2" indent="-457200">
              <a:buNone/>
            </a:pPr>
            <a:r>
              <a:rPr lang="en-US" sz="2000" b="1" dirty="0" smtClean="0"/>
              <a:t>		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</a:rPr>
              <a:t>	Examine Your Results</a:t>
            </a:r>
          </a:p>
          <a:p>
            <a:pPr marL="338138" lvl="1" indent="6350">
              <a:buNone/>
            </a:pPr>
            <a:r>
              <a:rPr lang="en-US" sz="3000" dirty="0" smtClean="0"/>
              <a:t>Does </a:t>
            </a:r>
            <a:r>
              <a:rPr lang="en-US" sz="3000" dirty="0"/>
              <a:t>your answer make sense? </a:t>
            </a:r>
          </a:p>
          <a:p>
            <a:pPr marL="338138" lvl="1" indent="6350">
              <a:buNone/>
            </a:pPr>
            <a:r>
              <a:rPr lang="en-US" sz="3000" dirty="0"/>
              <a:t>(compare your answer to question.)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sz="3000" b="1" dirty="0" smtClean="0"/>
              <a:t>Yes, because we are looking for how many football cards Mario and his friends will each have.</a:t>
            </a:r>
            <a:endParaRPr lang="en-US" sz="3000" dirty="0" smtClean="0"/>
          </a:p>
          <a:p>
            <a:pPr marL="338138" lvl="1" indent="6350">
              <a:buNone/>
            </a:pPr>
            <a:r>
              <a:rPr lang="en-US" sz="3000" dirty="0" smtClean="0"/>
              <a:t>Is </a:t>
            </a:r>
            <a:r>
              <a:rPr lang="en-US" sz="3000" dirty="0"/>
              <a:t>your answer reasonable? </a:t>
            </a:r>
          </a:p>
          <a:p>
            <a:pPr marL="338138" lvl="1" indent="6350">
              <a:buNone/>
            </a:pPr>
            <a:r>
              <a:rPr lang="en-US" sz="3000" dirty="0"/>
              <a:t>(compare your answer to the estimate.)</a:t>
            </a:r>
          </a:p>
          <a:p>
            <a:pPr>
              <a:buNone/>
            </a:pPr>
            <a:r>
              <a:rPr lang="en-US" sz="3000" b="1" dirty="0" smtClean="0"/>
              <a:t>	Yes, because it is close to the estimate of about 8 cards.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cap="small" dirty="0">
                <a:solidFill>
                  <a:schemeClr val="accent1">
                    <a:lumMod val="75000"/>
                  </a:schemeClr>
                </a:solidFill>
              </a:rPr>
              <a:t>[my skills</a:t>
            </a:r>
            <a:r>
              <a:rPr lang="en-US" b="1" cap="small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Knowledge of the numbers 0-100.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09014"/>
            <a:ext cx="883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lvl="1" indent="6350">
              <a:buNone/>
            </a:pPr>
            <a:r>
              <a:rPr lang="en-US" sz="3000" dirty="0" smtClean="0"/>
              <a:t>Is your answer accurate? </a:t>
            </a:r>
          </a:p>
          <a:p>
            <a:pPr marL="338138" lvl="1" indent="6350">
              <a:buNone/>
            </a:pPr>
            <a:r>
              <a:rPr lang="en-US" sz="3000" dirty="0" smtClean="0"/>
              <a:t>(check your work.)</a:t>
            </a:r>
          </a:p>
          <a:p>
            <a:pPr marL="338138" lvl="1" indent="6350">
              <a:buNone/>
            </a:pPr>
            <a:r>
              <a:rPr lang="en-US" sz="3000" b="1" dirty="0" smtClean="0"/>
              <a:t>Yes. </a:t>
            </a:r>
          </a:p>
          <a:p>
            <a:pPr marL="338138" lvl="1" indent="6350">
              <a:buNone/>
            </a:pP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dirty="0" smtClean="0"/>
              <a:t>Write your answer in a complete sentence.</a:t>
            </a:r>
          </a:p>
          <a:p>
            <a:pPr marL="341313"/>
            <a:r>
              <a:rPr lang="en-US" sz="3000" b="1" dirty="0" smtClean="0"/>
              <a:t>Mario and his friends will each have 9 football cards. </a:t>
            </a:r>
            <a:endParaRPr lang="en-US" sz="3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cap="small" dirty="0" smtClean="0">
                <a:solidFill>
                  <a:schemeClr val="accent6">
                    <a:lumMod val="75000"/>
                  </a:schemeClr>
                </a:solidFill>
              </a:rPr>
              <a:t>[essential questions]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867400"/>
          </a:xfrm>
        </p:spPr>
        <p:txBody>
          <a:bodyPr>
            <a:normAutofit/>
          </a:bodyPr>
          <a:lstStyle/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3000" dirty="0" smtClean="0"/>
              <a:t>How can division facts be modeled using manipulatives?  </a:t>
            </a:r>
          </a:p>
          <a:p>
            <a:pPr marL="463550">
              <a:buNone/>
            </a:pPr>
            <a:r>
              <a:rPr lang="en-US" sz="3000" b="1" dirty="0" smtClean="0"/>
              <a:t>	(</a:t>
            </a:r>
            <a:r>
              <a:rPr lang="en-US" sz="3000" b="1" i="1" dirty="0" smtClean="0"/>
              <a:t>Building pictures, showing how items are divided into groups of items to read a fact correctly.)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900" dirty="0" smtClean="0"/>
          </a:p>
          <a:p>
            <a:pPr lvl="0"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cap="small" dirty="0" smtClean="0">
                <a:solidFill>
                  <a:schemeClr val="accent6">
                    <a:lumMod val="75000"/>
                  </a:schemeClr>
                </a:solidFill>
              </a:rPr>
              <a:t>[essential questions]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r>
              <a:rPr lang="en-US" dirty="0" smtClean="0"/>
              <a:t>What techniques can be used to practice division facts? </a:t>
            </a:r>
          </a:p>
          <a:p>
            <a:pPr marL="463550">
              <a:buNone/>
            </a:pPr>
            <a:r>
              <a:rPr lang="en-US" b="1" dirty="0" smtClean="0"/>
              <a:t>	(</a:t>
            </a:r>
            <a:r>
              <a:rPr lang="en-US" b="1" i="1" dirty="0" smtClean="0"/>
              <a:t>Building the facts using manipulatives.</a:t>
            </a:r>
            <a:r>
              <a:rPr lang="en-US" b="1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cap="small" dirty="0">
                <a:solidFill>
                  <a:schemeClr val="accent6">
                    <a:lumMod val="75000"/>
                  </a:schemeClr>
                </a:solidFill>
              </a:rPr>
              <a:t>[essential questions]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eriod" startAt="3"/>
            </a:pPr>
            <a:r>
              <a:rPr lang="en-US" sz="3000" dirty="0" smtClean="0"/>
              <a:t>Why is it important to be fluent in division facts? </a:t>
            </a:r>
          </a:p>
          <a:p>
            <a:pPr marL="514350" indent="-514350">
              <a:buClr>
                <a:schemeClr val="accent6">
                  <a:lumMod val="75000"/>
                </a:schemeClr>
              </a:buClr>
              <a:buNone/>
            </a:pPr>
            <a:r>
              <a:rPr lang="en-US" sz="3000" dirty="0" smtClean="0"/>
              <a:t>	</a:t>
            </a:r>
            <a:r>
              <a:rPr lang="en-US" sz="3000" b="1" dirty="0" smtClean="0"/>
              <a:t>(</a:t>
            </a:r>
            <a:r>
              <a:rPr lang="en-US" sz="3000" b="1" i="1" dirty="0" smtClean="0"/>
              <a:t>To help when solving problems, especially word problems that involve division facts.)</a:t>
            </a:r>
            <a:endParaRPr lang="en-US" sz="3000" i="1" dirty="0" smtClean="0"/>
          </a:p>
          <a:p>
            <a:pPr marL="514350" lvl="0" indent="-514350">
              <a:buClr>
                <a:schemeClr val="accent6">
                  <a:lumMod val="75000"/>
                </a:schemeClr>
              </a:buClr>
              <a:buNone/>
            </a:pPr>
            <a:endParaRPr lang="en-US" sz="3000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799"/>
            <a:ext cx="8438843" cy="529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289810" y="945630"/>
            <a:ext cx="2057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634425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2-3 minutes per day!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28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Use the CD or DVD!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5" grpId="1"/>
      <p:bldP spid="6" grpId="0"/>
      <p:bldP spid="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20"/>
            <a:ext cx="5423057" cy="658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838200"/>
            <a:ext cx="175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Alternate between Quiz A &amp; Quiz B!</a:t>
            </a:r>
            <a:endParaRPr lang="en-US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1600200"/>
            <a:ext cx="144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7030A0"/>
                </a:solidFill>
              </a:rPr>
              <a:t>Quizzes should be given once a week! </a:t>
            </a:r>
            <a:endParaRPr lang="en-US" sz="3000" dirty="0">
              <a:solidFill>
                <a:srgbClr val="7030A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600200" y="457200"/>
            <a:ext cx="1371600" cy="1295400"/>
          </a:xfrm>
          <a:prstGeom prst="straightConnector1">
            <a:avLst/>
          </a:prstGeom>
          <a:ln w="539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13" y="213360"/>
            <a:ext cx="5099556" cy="649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781800" y="1447800"/>
            <a:ext cx="2133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Students can chart their progress!  Can you beat last week’s quiz score?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4724400"/>
            <a:ext cx="167390" cy="1737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43790" y="3642610"/>
            <a:ext cx="152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2438400"/>
            <a:ext cx="167390" cy="4023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00990" y="1280410"/>
            <a:ext cx="152400" cy="518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Master Ring!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 few facts on a paperclip. Students can take them on the go and practice anytime!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3048000"/>
            <a:ext cx="37338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33528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48 ÷ 8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33528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48 ÷ 8 = 6</a:t>
            </a:r>
            <a:endParaRPr lang="en-US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895600"/>
            <a:ext cx="266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Say the problem THREE times without the answer!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2895600"/>
            <a:ext cx="259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Say the problem THREE more times with the answer!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2819400"/>
            <a:ext cx="708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FLIP THE CARD FOR THE ANSWER!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50"/>
                            </p:stCondLst>
                            <p:childTnLst>
                              <p:par>
                                <p:cTn id="3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6" grpId="0"/>
      <p:bldP spid="8" grpId="0"/>
      <p:bldP spid="8" grpId="1"/>
      <p:bldP spid="9" grpId="0"/>
      <p:bldP spid="10" grpId="0"/>
      <p:bldP spid="10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"/>
            <a:ext cx="6537384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648200" y="2315980"/>
            <a:ext cx="381000" cy="381000"/>
          </a:xfrm>
          <a:prstGeom prst="rect">
            <a:avLst/>
          </a:prstGeom>
          <a:solidFill>
            <a:srgbClr val="4F81BD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919210" y="1767590"/>
            <a:ext cx="381000" cy="381000"/>
          </a:xfrm>
          <a:prstGeom prst="rect">
            <a:avLst/>
          </a:prstGeom>
          <a:solidFill>
            <a:srgbClr val="4F81BD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0" y="3399020"/>
            <a:ext cx="381000" cy="381000"/>
          </a:xfrm>
          <a:prstGeom prst="rect">
            <a:avLst/>
          </a:prstGeom>
          <a:solidFill>
            <a:srgbClr val="4F81BD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981200"/>
            <a:ext cx="1828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Have students shade in the facts that they have mastered!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689937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00B0F0"/>
                </a:solidFill>
              </a:rPr>
              <a:t>BE A PROUD MEMBER OF THE FACT MASTERS CLUB!</a:t>
            </a:r>
            <a:endParaRPr lang="en-US" sz="3000" dirty="0">
              <a:solidFill>
                <a:srgbClr val="00B0F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868299" y="-1103501"/>
            <a:ext cx="5562600" cy="792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cap="small" dirty="0">
                <a:solidFill>
                  <a:schemeClr val="accent6">
                    <a:lumMod val="75000"/>
                  </a:schemeClr>
                </a:solidFill>
              </a:rPr>
              <a:t>[essential questions]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0"/>
              </a:spcBef>
              <a:spcAft>
                <a:spcPts val="300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How can division facts be modeled using manipulatives? </a:t>
            </a:r>
          </a:p>
          <a:p>
            <a:pPr marL="514350" lvl="0" indent="-514350">
              <a:spcBef>
                <a:spcPts val="0"/>
              </a:spcBef>
              <a:spcAft>
                <a:spcPts val="300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What techniques can be used to practice division facts? </a:t>
            </a:r>
          </a:p>
          <a:p>
            <a:pPr marL="514350" lvl="0" indent="-514350">
              <a:spcBef>
                <a:spcPts val="0"/>
              </a:spcBef>
              <a:spcAft>
                <a:spcPts val="300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Why is it important to be fluent in division facts?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8"/>
          <p:cNvSpPr>
            <a:spLocks noChangeArrowheads="1" noChangeShapeType="1" noTextEdit="1"/>
          </p:cNvSpPr>
          <p:nvPr/>
        </p:nvSpPr>
        <p:spPr bwMode="auto">
          <a:xfrm rot="-989298">
            <a:off x="391447" y="639053"/>
            <a:ext cx="3124200" cy="1600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Impact"/>
              </a:rPr>
              <a:t>Word Wall</a:t>
            </a:r>
          </a:p>
        </p:txBody>
      </p:sp>
      <p:sp>
        <p:nvSpPr>
          <p:cNvPr id="3076" name="Text Box 37"/>
          <p:cNvSpPr txBox="1">
            <a:spLocks noChangeArrowheads="1"/>
          </p:cNvSpPr>
          <p:nvPr/>
        </p:nvSpPr>
        <p:spPr bwMode="auto">
          <a:xfrm>
            <a:off x="2667000" y="20574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2413338"/>
            <a:ext cx="4572000" cy="29484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3200" dirty="0" smtClean="0"/>
              <a:t>Groups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3200" dirty="0" smtClean="0"/>
              <a:t>Items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3200" dirty="0" smtClean="0"/>
              <a:t>Dividend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3200" dirty="0" smtClean="0"/>
              <a:t>Divisor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3200" dirty="0" smtClean="0"/>
              <a:t>Quotient</a:t>
            </a:r>
          </a:p>
        </p:txBody>
      </p:sp>
      <p:pic>
        <p:nvPicPr>
          <p:cNvPr id="6" name="Picture 9" descr="Level C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650" y="4191000"/>
            <a:ext cx="15303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at circle bla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91000"/>
            <a:ext cx="152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3200400" y="1600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>
              <a:latin typeface="Garamond" pitchFamily="18" charset="0"/>
            </a:endParaRP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1295400" y="1066800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endParaRPr lang="en-US" sz="8000">
              <a:latin typeface="Franklin Gothic Medium" pitchFamily="34" charset="0"/>
            </a:endParaRPr>
          </a:p>
        </p:txBody>
      </p:sp>
      <p:pic>
        <p:nvPicPr>
          <p:cNvPr id="3077" name="Picture 15" descr="m_successF_7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8768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7" descr="level f circ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191000"/>
            <a:ext cx="152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18"/>
          <p:cNvSpPr txBox="1">
            <a:spLocks noChangeArrowheads="1"/>
          </p:cNvSpPr>
          <p:nvPr/>
        </p:nvSpPr>
        <p:spPr bwMode="auto">
          <a:xfrm>
            <a:off x="1059869" y="1524000"/>
            <a:ext cx="69369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dirty="0" smtClean="0"/>
              <a:t>Lesson 10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 </a:t>
            </a:r>
            <a:r>
              <a:rPr lang="en-US" sz="5500" b="1" dirty="0" smtClean="0"/>
              <a:t>Fact Masters - Division</a:t>
            </a:r>
            <a:endParaRPr lang="en-US" sz="5500" b="1" dirty="0"/>
          </a:p>
        </p:txBody>
      </p:sp>
      <p:pic>
        <p:nvPicPr>
          <p:cNvPr id="3080" name="Picture 9" descr="Level C logo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4650" y="4191000"/>
            <a:ext cx="15303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cap="small" dirty="0">
                <a:solidFill>
                  <a:schemeClr val="accent4">
                    <a:lumMod val="75000"/>
                  </a:schemeClr>
                </a:solidFill>
              </a:rPr>
              <a:t>[lesson</a:t>
            </a:r>
            <a:r>
              <a:rPr lang="en-US" sz="4000" b="1" cap="small" dirty="0" smtClean="0">
                <a:solidFill>
                  <a:schemeClr val="accent4">
                    <a:lumMod val="75000"/>
                  </a:schemeClr>
                </a:solidFill>
              </a:rPr>
              <a:t>]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800" b="1" dirty="0"/>
              <a:t>SOLVE</a:t>
            </a:r>
            <a:endParaRPr lang="en-US" sz="4800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5500" dirty="0" smtClean="0"/>
              <a:t>Mario collects football cards. He has 72 cards in his collection. He purchases 1 or 2 cards every time he receives his allowance. He wants to share his collection equally with 7 of his friends. How many football cards will Mario and his friends each have?</a:t>
            </a:r>
          </a:p>
          <a:p>
            <a:pPr>
              <a:buNone/>
            </a:pPr>
            <a:r>
              <a:rPr lang="en-US" sz="55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55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5500" b="1" dirty="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sz="5500" dirty="0">
                <a:solidFill>
                  <a:schemeClr val="accent4">
                    <a:lumMod val="75000"/>
                  </a:schemeClr>
                </a:solidFill>
              </a:rPr>
              <a:t>	Study the Problem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5500" dirty="0" smtClean="0"/>
              <a:t>Underline </a:t>
            </a:r>
            <a:r>
              <a:rPr lang="en-US" sz="5500" dirty="0"/>
              <a:t>the question.</a:t>
            </a:r>
          </a:p>
          <a:p>
            <a:pPr>
              <a:buNone/>
            </a:pPr>
            <a:r>
              <a:rPr lang="en-US" sz="5500" dirty="0"/>
              <a:t>	This problem is asking me to find </a:t>
            </a:r>
          </a:p>
          <a:p>
            <a:pPr>
              <a:buNone/>
            </a:pPr>
            <a:r>
              <a:rPr lang="en-US" sz="5500" b="1" dirty="0" smtClean="0"/>
              <a:t>	</a:t>
            </a:r>
            <a:r>
              <a:rPr lang="en-US" sz="5500" b="1" u="sng" dirty="0" smtClean="0"/>
              <a:t>the number of football cards Mario and his friends will each have.</a:t>
            </a:r>
            <a:endParaRPr lang="en-US" sz="5500" dirty="0"/>
          </a:p>
          <a:p>
            <a:pPr>
              <a:buNone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276600"/>
            <a:ext cx="70104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14400" y="3657600"/>
            <a:ext cx="16764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391400" y="2895600"/>
            <a:ext cx="7620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[Cooperative Pairs]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192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Partner A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12192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Partner B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30" name="Picture 6" descr="C:\Users\C\AppData\Local\Microsoft\Windows\Temporary Internet Files\Content.IE5\YBVI3JRH\MC9000889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949" y="2066330"/>
            <a:ext cx="7096701" cy="4410670"/>
          </a:xfrm>
          <a:prstGeom prst="rect">
            <a:avLst/>
          </a:prstGeom>
          <a:noFill/>
        </p:spPr>
      </p:pic>
      <p:grpSp>
        <p:nvGrpSpPr>
          <p:cNvPr id="2" name="Group 17"/>
          <p:cNvGrpSpPr/>
          <p:nvPr/>
        </p:nvGrpSpPr>
        <p:grpSpPr>
          <a:xfrm rot="9924871">
            <a:off x="4682242" y="5383871"/>
            <a:ext cx="609600" cy="297104"/>
            <a:chOff x="530272" y="4176785"/>
            <a:chExt cx="2933172" cy="1682919"/>
          </a:xfrm>
        </p:grpSpPr>
        <p:sp>
          <p:nvSpPr>
            <p:cNvPr id="13" name="Oval 12"/>
            <p:cNvSpPr/>
            <p:nvPr/>
          </p:nvSpPr>
          <p:spPr>
            <a:xfrm rot="1024439">
              <a:off x="2388672" y="5085401"/>
              <a:ext cx="499062" cy="774303"/>
            </a:xfrm>
            <a:prstGeom prst="ellipse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>
              <a:gradFill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</a:gradFill>
            </a:ln>
            <a:scene3d>
              <a:camera prst="perspectiveFront"/>
              <a:lightRig rig="soft" dir="t">
                <a:rot lat="0" lon="0" rev="0"/>
              </a:lightRig>
            </a:scene3d>
            <a:sp3d extrusionH="139700" prstMaterial="matte">
              <a:bevelT w="381000"/>
              <a:bevelB w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20625530">
              <a:off x="2989060" y="4623653"/>
              <a:ext cx="474384" cy="736014"/>
            </a:xfrm>
            <a:prstGeom prst="ellipse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>
              <a:gradFill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</a:gradFill>
            </a:ln>
            <a:scene3d>
              <a:camera prst="perspectiveFront"/>
              <a:lightRig rig="soft" dir="t">
                <a:rot lat="0" lon="0" rev="0"/>
              </a:lightRig>
            </a:scene3d>
            <a:sp3d extrusionH="139700" prstMaterial="matte">
              <a:bevelT w="381000"/>
              <a:bevelB w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20400368">
              <a:off x="2403335" y="4176785"/>
              <a:ext cx="499062" cy="774303"/>
            </a:xfrm>
            <a:prstGeom prst="ellipse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>
              <a:gradFill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</a:gradFill>
            </a:ln>
            <a:scene3d>
              <a:camera prst="perspectiveFront"/>
              <a:lightRig rig="soft" dir="t">
                <a:rot lat="0" lon="0" rev="0"/>
              </a:lightRig>
            </a:scene3d>
            <a:sp3d extrusionH="139700" prstMaterial="matte">
              <a:bevelT w="381000"/>
              <a:bevelB w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3293116">
              <a:off x="667893" y="4306860"/>
              <a:ext cx="499062" cy="774303"/>
            </a:xfrm>
            <a:prstGeom prst="ellipse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>
              <a:gradFill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</a:gradFill>
            </a:ln>
            <a:scene3d>
              <a:camera prst="perspectiveFront"/>
              <a:lightRig rig="soft" dir="t">
                <a:rot lat="0" lon="0" rev="0"/>
              </a:lightRig>
            </a:scene3d>
            <a:sp3d extrusionH="139700" prstMaterial="matte">
              <a:bevelT w="381000"/>
              <a:bevelB w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0400368">
              <a:off x="1031735" y="4938785"/>
              <a:ext cx="499062" cy="774303"/>
            </a:xfrm>
            <a:prstGeom prst="ellipse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>
              <a:gradFill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</a:gradFill>
            </a:ln>
            <a:scene3d>
              <a:camera prst="perspectiveFront"/>
              <a:lightRig rig="soft" dir="t">
                <a:rot lat="0" lon="0" rev="0"/>
              </a:lightRig>
            </a:scene3d>
            <a:sp3d extrusionH="139700" prstMaterial="matte">
              <a:bevelT w="381000"/>
              <a:bevelB w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381000"/>
            <a:ext cx="1752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Students will use these cards to identify the total items and how many items are in each group.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381000"/>
            <a:ext cx="1905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Students will find how many groups they can create by dividing by the items given.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4304" y="609600"/>
            <a:ext cx="5186096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2000"/>
            <a:ext cx="2362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Each card represents a group.  When we split the total items by the number of items, we can find how many groups we have created.</a:t>
            </a:r>
            <a:endParaRPr lang="en-US" sz="3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8789" y="304800"/>
            <a:ext cx="5194611" cy="612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1066800"/>
            <a:ext cx="22098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1371600"/>
            <a:ext cx="1752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TI</a:t>
            </a:r>
            <a:r>
              <a:rPr lang="en-US" sz="3200" b="1" dirty="0" smtClean="0"/>
              <a:t>           </a:t>
            </a:r>
            <a:r>
              <a:rPr lang="en-US" sz="3200" b="1" u="sng" dirty="0" smtClean="0"/>
              <a:t>I</a:t>
            </a:r>
          </a:p>
          <a:p>
            <a:endParaRPr lang="en-US" sz="3200" b="1" u="sng" dirty="0"/>
          </a:p>
          <a:p>
            <a:r>
              <a:rPr lang="en-US" sz="3200" b="1" dirty="0" smtClean="0"/>
              <a:t>12          4 </a:t>
            </a:r>
            <a:endParaRPr lang="en-US" b="1" dirty="0"/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6600" y="1143000"/>
            <a:ext cx="10668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638300" y="2552700"/>
            <a:ext cx="1676400" cy="12954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41910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TOTAL ITEMS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</a:t>
            </a:r>
          </a:p>
          <a:p>
            <a:pPr algn="ctr"/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Dividend</a:t>
            </a:r>
            <a:endParaRPr lang="en-US" sz="32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419600" y="1143000"/>
            <a:ext cx="1066800" cy="2209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5486400" y="2438400"/>
            <a:ext cx="1752600" cy="129540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62600" y="4191000"/>
            <a:ext cx="281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NUMBER OF ITEMS IN EACH GROUP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or</a:t>
            </a:r>
          </a:p>
          <a:p>
            <a:pPr algn="ctr"/>
            <a:r>
              <a:rPr lang="en-US" sz="3200" b="1" u="sng" dirty="0" smtClean="0">
                <a:solidFill>
                  <a:srgbClr val="FF0000"/>
                </a:solidFill>
              </a:rPr>
              <a:t>Divisor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776</Words>
  <Application>Microsoft Office PowerPoint</Application>
  <PresentationFormat>On-screen Show (4:3)</PresentationFormat>
  <Paragraphs>255</Paragraphs>
  <Slides>41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[objective]</vt:lpstr>
      <vt:lpstr>[my skills]</vt:lpstr>
      <vt:lpstr>[essential questions]</vt:lpstr>
      <vt:lpstr>[lesson]</vt:lpstr>
      <vt:lpstr>[Cooperative Pairs] </vt:lpstr>
      <vt:lpstr>PowerPoint Presentation</vt:lpstr>
      <vt:lpstr>PowerPoint Presentation</vt:lpstr>
      <vt:lpstr>PowerPoint Presentation</vt:lpstr>
      <vt:lpstr>Recording Sheet 1</vt:lpstr>
      <vt:lpstr>PowerPoint Presentation</vt:lpstr>
      <vt:lpstr>Recording Sheet 1</vt:lpstr>
      <vt:lpstr>Recording Sheet 2</vt:lpstr>
      <vt:lpstr>PowerPoint Presentation</vt:lpstr>
      <vt:lpstr>PowerPoint Presentation</vt:lpstr>
      <vt:lpstr>Recording Sheet 2</vt:lpstr>
      <vt:lpstr>PowerPoint Presentation</vt:lpstr>
      <vt:lpstr>Recording Sheet 2</vt:lpstr>
      <vt:lpstr>Recording Sheet 3</vt:lpstr>
      <vt:lpstr>Recording Sheet 4</vt:lpstr>
      <vt:lpstr>Grids and Beans</vt:lpstr>
      <vt:lpstr>Pictorial</vt:lpstr>
      <vt:lpstr>Verbal Description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[essential questions]</vt:lpstr>
      <vt:lpstr>[essential questions]</vt:lpstr>
      <vt:lpstr>[essential questions]</vt:lpstr>
      <vt:lpstr>PowerPoint Presentation</vt:lpstr>
      <vt:lpstr>PowerPoint Presentation</vt:lpstr>
      <vt:lpstr>PowerPoint Presentation</vt:lpstr>
      <vt:lpstr>Fact Master Ring!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Key Elements to Mathematics Success Level D</dc:title>
  <dc:creator>C</dc:creator>
  <cp:lastModifiedBy>Lisa Schueren</cp:lastModifiedBy>
  <cp:revision>82</cp:revision>
  <dcterms:created xsi:type="dcterms:W3CDTF">2010-10-12T11:55:26Z</dcterms:created>
  <dcterms:modified xsi:type="dcterms:W3CDTF">2011-05-12T19:27:07Z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