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7" r:id="rId2"/>
    <p:sldId id="257" r:id="rId3"/>
    <p:sldId id="259" r:id="rId4"/>
    <p:sldId id="260" r:id="rId5"/>
    <p:sldId id="368" r:id="rId6"/>
    <p:sldId id="468" r:id="rId7"/>
    <p:sldId id="372" r:id="rId8"/>
    <p:sldId id="454" r:id="rId9"/>
    <p:sldId id="455" r:id="rId10"/>
    <p:sldId id="427" r:id="rId11"/>
    <p:sldId id="456" r:id="rId12"/>
    <p:sldId id="457" r:id="rId13"/>
    <p:sldId id="429" r:id="rId14"/>
    <p:sldId id="458" r:id="rId15"/>
    <p:sldId id="459" r:id="rId16"/>
    <p:sldId id="460" r:id="rId17"/>
    <p:sldId id="461" r:id="rId18"/>
    <p:sldId id="462" r:id="rId19"/>
    <p:sldId id="463" r:id="rId20"/>
    <p:sldId id="466" r:id="rId21"/>
    <p:sldId id="465" r:id="rId22"/>
    <p:sldId id="467" r:id="rId23"/>
    <p:sldId id="420" r:id="rId24"/>
    <p:sldId id="451" r:id="rId25"/>
    <p:sldId id="452" r:id="rId26"/>
    <p:sldId id="453" r:id="rId27"/>
    <p:sldId id="288" r:id="rId28"/>
    <p:sldId id="289" r:id="rId29"/>
    <p:sldId id="290" r:id="rId30"/>
    <p:sldId id="291" r:id="rId31"/>
    <p:sldId id="292" r:id="rId32"/>
    <p:sldId id="296" r:id="rId33"/>
    <p:sldId id="293" r:id="rId34"/>
    <p:sldId id="294" r:id="rId35"/>
    <p:sldId id="42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293"/>
    <a:srgbClr val="B2F3AF"/>
    <a:srgbClr val="990000"/>
    <a:srgbClr val="582A04"/>
    <a:srgbClr val="FC10BE"/>
    <a:srgbClr val="0C1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98" autoAdjust="0"/>
    <p:restoredTop sz="94660"/>
  </p:normalViewPr>
  <p:slideViewPr>
    <p:cSldViewPr>
      <p:cViewPr varScale="1">
        <p:scale>
          <a:sx n="82" d="100"/>
          <a:sy n="82" d="100"/>
        </p:scale>
        <p:origin x="-10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5.wmf"/><Relationship Id="rId5" Type="http://schemas.openxmlformats.org/officeDocument/2006/relationships/image" Target="../media/image28.wmf"/><Relationship Id="rId4"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8.wmf"/><Relationship Id="rId1" Type="http://schemas.openxmlformats.org/officeDocument/2006/relationships/image" Target="../media/image34.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7.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F7177-AFCC-41A2-BF7F-7CEC83ABF124}" type="datetimeFigureOut">
              <a:rPr lang="en-US" smtClean="0"/>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12CEF-7A86-4915-AF0B-1C204A7864AA}" type="slidenum">
              <a:rPr lang="en-US" smtClean="0"/>
              <a:pPr/>
              <a:t>‹#›</a:t>
            </a:fld>
            <a:endParaRPr lang="en-US"/>
          </a:p>
        </p:txBody>
      </p:sp>
    </p:spTree>
    <p:extLst>
      <p:ext uri="{BB962C8B-B14F-4D97-AF65-F5344CB8AC3E}">
        <p14:creationId xmlns:p14="http://schemas.microsoft.com/office/powerpoint/2010/main" val="114266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12CEF-7A86-4915-AF0B-1C204A7864AA}"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791D578D-B2AF-458F-8473-EF390A6B5D43}" type="slidenum">
              <a:rPr lang="en-US"/>
              <a:pPr/>
              <a:t>34</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35</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34497-8322-420B-A6A0-CD87B72ABB4A}"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34497-8322-420B-A6A0-CD87B72ABB4A}"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34497-8322-420B-A6A0-CD87B72ABB4A}"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34497-8322-420B-A6A0-CD87B72ABB4A}"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7E822-E80F-424A-957A-E8D647D0EE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12.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6.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9.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3.wmf"/><Relationship Id="rId5" Type="http://schemas.openxmlformats.org/officeDocument/2006/relationships/oleObject" Target="../embeddings/oleObject21.bin"/><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29.bin"/><Relationship Id="rId18" Type="http://schemas.openxmlformats.org/officeDocument/2006/relationships/oleObject" Target="../embeddings/oleObject34.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oleObject" Target="../embeddings/oleObject28.bin"/><Relationship Id="rId17" Type="http://schemas.openxmlformats.org/officeDocument/2006/relationships/oleObject" Target="../embeddings/oleObject33.bin"/><Relationship Id="rId2" Type="http://schemas.openxmlformats.org/officeDocument/2006/relationships/slideLayout" Target="../slideLayouts/slideLayout2.xml"/><Relationship Id="rId16" Type="http://schemas.openxmlformats.org/officeDocument/2006/relationships/oleObject" Target="../embeddings/oleObject32.bin"/><Relationship Id="rId20" Type="http://schemas.openxmlformats.org/officeDocument/2006/relationships/image" Target="../media/image17.wmf"/><Relationship Id="rId1" Type="http://schemas.openxmlformats.org/officeDocument/2006/relationships/vmlDrawing" Target="../drawings/vmlDrawing9.vml"/><Relationship Id="rId6" Type="http://schemas.openxmlformats.org/officeDocument/2006/relationships/image" Target="../media/image13.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31.bin"/><Relationship Id="rId10" Type="http://schemas.openxmlformats.org/officeDocument/2006/relationships/image" Target="../media/image16.wmf"/><Relationship Id="rId19" Type="http://schemas.openxmlformats.org/officeDocument/2006/relationships/oleObject" Target="../embeddings/oleObject35.bin"/><Relationship Id="rId4" Type="http://schemas.openxmlformats.org/officeDocument/2006/relationships/image" Target="../media/image12.wmf"/><Relationship Id="rId9" Type="http://schemas.openxmlformats.org/officeDocument/2006/relationships/oleObject" Target="../embeddings/oleObject26.bin"/><Relationship Id="rId1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9.wmf"/><Relationship Id="rId5" Type="http://schemas.openxmlformats.org/officeDocument/2006/relationships/oleObject" Target="../embeddings/oleObject37.bin"/><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1.wmf"/><Relationship Id="rId5" Type="http://schemas.openxmlformats.org/officeDocument/2006/relationships/oleObject" Target="../embeddings/oleObject39.bin"/><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3.wmf"/><Relationship Id="rId5" Type="http://schemas.openxmlformats.org/officeDocument/2006/relationships/oleObject" Target="../embeddings/oleObject41.bin"/><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47.bin"/><Relationship Id="rId18" Type="http://schemas.openxmlformats.org/officeDocument/2006/relationships/image" Target="../media/image31.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28.wmf"/><Relationship Id="rId17" Type="http://schemas.openxmlformats.org/officeDocument/2006/relationships/oleObject" Target="../embeddings/oleObject49.bin"/><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13.vml"/><Relationship Id="rId6" Type="http://schemas.openxmlformats.org/officeDocument/2006/relationships/image" Target="../media/image25.wmf"/><Relationship Id="rId11" Type="http://schemas.openxmlformats.org/officeDocument/2006/relationships/oleObject" Target="../embeddings/oleObject46.bin"/><Relationship Id="rId5" Type="http://schemas.openxmlformats.org/officeDocument/2006/relationships/oleObject" Target="../embeddings/oleObject43.bin"/><Relationship Id="rId15" Type="http://schemas.openxmlformats.org/officeDocument/2006/relationships/oleObject" Target="../embeddings/oleObject48.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45.bin"/><Relationship Id="rId14" Type="http://schemas.openxmlformats.org/officeDocument/2006/relationships/image" Target="../media/image2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53.bin"/></Relationships>
</file>

<file path=ppt/slides/_rels/slide21.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60.bin"/><Relationship Id="rId18" Type="http://schemas.openxmlformats.org/officeDocument/2006/relationships/image" Target="../media/image36.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28.wmf"/><Relationship Id="rId17" Type="http://schemas.openxmlformats.org/officeDocument/2006/relationships/oleObject" Target="../embeddings/oleObject62.bin"/><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15.vml"/><Relationship Id="rId6" Type="http://schemas.openxmlformats.org/officeDocument/2006/relationships/image" Target="../media/image33.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34.wmf"/><Relationship Id="rId4" Type="http://schemas.openxmlformats.org/officeDocument/2006/relationships/image" Target="../media/image32.wmf"/><Relationship Id="rId9" Type="http://schemas.openxmlformats.org/officeDocument/2006/relationships/oleObject" Target="../embeddings/oleObject58.bin"/><Relationship Id="rId14" Type="http://schemas.openxmlformats.org/officeDocument/2006/relationships/image" Target="../media/image35.wmf"/></Relationships>
</file>

<file path=ppt/slides/_rels/slide22.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8.wmf"/><Relationship Id="rId11" Type="http://schemas.openxmlformats.org/officeDocument/2006/relationships/oleObject" Target="../embeddings/oleObject67.bin"/><Relationship Id="rId5" Type="http://schemas.openxmlformats.org/officeDocument/2006/relationships/oleObject" Target="../embeddings/oleObject64.bin"/><Relationship Id="rId15" Type="http://schemas.openxmlformats.org/officeDocument/2006/relationships/image" Target="../media/image37.wmf"/><Relationship Id="rId10" Type="http://schemas.openxmlformats.org/officeDocument/2006/relationships/image" Target="../media/image30.wmf"/><Relationship Id="rId4" Type="http://schemas.openxmlformats.org/officeDocument/2006/relationships/image" Target="../media/image34.wmf"/><Relationship Id="rId9" Type="http://schemas.openxmlformats.org/officeDocument/2006/relationships/oleObject" Target="../embeddings/oleObject66.bin"/><Relationship Id="rId14" Type="http://schemas.openxmlformats.org/officeDocument/2006/relationships/oleObject" Target="../embeddings/oleObject69.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2.xml"/><Relationship Id="rId7"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71.bin"/><Relationship Id="rId5" Type="http://schemas.openxmlformats.org/officeDocument/2006/relationships/image" Target="../media/image38.wmf"/><Relationship Id="rId4" Type="http://schemas.openxmlformats.org/officeDocument/2006/relationships/oleObject" Target="../embeddings/oleObject70.bin"/><Relationship Id="rId9" Type="http://schemas.openxmlformats.org/officeDocument/2006/relationships/image" Target="../media/image40.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1.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8.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a:latin typeface="Franklin Gothic Medium" pitchFamily="34" charset="0"/>
            </a:endParaRPr>
          </a:p>
        </p:txBody>
      </p:sp>
      <p:sp>
        <p:nvSpPr>
          <p:cNvPr id="3079" name="Text Box 18"/>
          <p:cNvSpPr txBox="1">
            <a:spLocks noChangeArrowheads="1"/>
          </p:cNvSpPr>
          <p:nvPr/>
        </p:nvSpPr>
        <p:spPr bwMode="auto">
          <a:xfrm>
            <a:off x="819653" y="1219200"/>
            <a:ext cx="7417416"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17</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Subtract Fractions – </a:t>
            </a:r>
          </a:p>
          <a:p>
            <a:pPr algn="ctr"/>
            <a:r>
              <a:rPr lang="en-US" sz="5500" b="1" dirty="0" smtClean="0">
                <a:latin typeface="Arial" pitchFamily="34" charset="0"/>
                <a:cs typeface="Arial" pitchFamily="34" charset="0"/>
              </a:rPr>
              <a:t>Like Denominators</a:t>
            </a:r>
            <a:endParaRPr lang="en-US" sz="5500" b="1" dirty="0">
              <a:latin typeface="Arial" pitchFamily="34" charset="0"/>
              <a:cs typeface="Arial" pitchFamily="34" charset="0"/>
            </a:endParaRPr>
          </a:p>
        </p:txBody>
      </p:sp>
      <p:pic>
        <p:nvPicPr>
          <p:cNvPr id="9" name="Picture 8"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3333750" y="1219200"/>
          <a:ext cx="1162050" cy="947738"/>
        </p:xfrm>
        <a:graphic>
          <a:graphicData uri="http://schemas.openxmlformats.org/presentationml/2006/ole">
            <mc:AlternateContent xmlns:mc="http://schemas.openxmlformats.org/markup-compatibility/2006">
              <mc:Choice xmlns:v="urn:schemas-microsoft-com:vml" Requires="v">
                <p:oleObj spid="_x0000_s56324"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19200"/>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9"/>
          <p:cNvGrpSpPr/>
          <p:nvPr/>
        </p:nvGrpSpPr>
        <p:grpSpPr>
          <a:xfrm>
            <a:off x="2133600" y="2590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09600"/>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33400"/>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4" name="Rectangle 5"/>
          <p:cNvSpPr>
            <a:spLocks noChangeArrowheads="1"/>
          </p:cNvSpPr>
          <p:nvPr/>
        </p:nvSpPr>
        <p:spPr bwMode="auto">
          <a:xfrm>
            <a:off x="3352800" y="36576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5" name="Rectangle 5"/>
          <p:cNvSpPr>
            <a:spLocks noChangeArrowheads="1"/>
          </p:cNvSpPr>
          <p:nvPr/>
        </p:nvSpPr>
        <p:spPr bwMode="auto">
          <a:xfrm>
            <a:off x="27432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7" name="TextBox 46"/>
          <p:cNvSpPr txBox="1"/>
          <p:nvPr/>
        </p:nvSpPr>
        <p:spPr>
          <a:xfrm>
            <a:off x="33528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8" name="TextBox 47"/>
          <p:cNvSpPr txBox="1"/>
          <p:nvPr/>
        </p:nvSpPr>
        <p:spPr>
          <a:xfrm>
            <a:off x="35052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9" name="TextBox 48"/>
          <p:cNvSpPr txBox="1"/>
          <p:nvPr/>
        </p:nvSpPr>
        <p:spPr>
          <a:xfrm>
            <a:off x="35192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29" name="Rectangle 5"/>
          <p:cNvSpPr>
            <a:spLocks noChangeArrowheads="1"/>
          </p:cNvSpPr>
          <p:nvPr/>
        </p:nvSpPr>
        <p:spPr bwMode="auto">
          <a:xfrm>
            <a:off x="46482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0" name="Rectangle 5"/>
          <p:cNvSpPr>
            <a:spLocks noChangeArrowheads="1"/>
          </p:cNvSpPr>
          <p:nvPr/>
        </p:nvSpPr>
        <p:spPr bwMode="auto">
          <a:xfrm>
            <a:off x="40386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1" name="TextBox 30"/>
          <p:cNvSpPr txBox="1"/>
          <p:nvPr/>
        </p:nvSpPr>
        <p:spPr>
          <a:xfrm>
            <a:off x="40386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33" name="TextBox 32"/>
          <p:cNvSpPr txBox="1"/>
          <p:nvPr/>
        </p:nvSpPr>
        <p:spPr>
          <a:xfrm>
            <a:off x="41910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36" name="TextBox 35"/>
          <p:cNvSpPr txBox="1"/>
          <p:nvPr/>
        </p:nvSpPr>
        <p:spPr>
          <a:xfrm>
            <a:off x="42050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37" name="TextBox 36"/>
          <p:cNvSpPr txBox="1"/>
          <p:nvPr/>
        </p:nvSpPr>
        <p:spPr>
          <a:xfrm>
            <a:off x="45720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38" name="TextBox 37"/>
          <p:cNvSpPr txBox="1"/>
          <p:nvPr/>
        </p:nvSpPr>
        <p:spPr>
          <a:xfrm>
            <a:off x="47384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3" name="TextBox 52"/>
          <p:cNvSpPr txBox="1"/>
          <p:nvPr/>
        </p:nvSpPr>
        <p:spPr>
          <a:xfrm>
            <a:off x="47244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54" name="TextBox 53"/>
          <p:cNvSpPr txBox="1"/>
          <p:nvPr/>
        </p:nvSpPr>
        <p:spPr>
          <a:xfrm>
            <a:off x="1752600" y="4790182"/>
            <a:ext cx="59436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Represent the first fraction. (</a:t>
            </a:r>
            <a:r>
              <a:rPr lang="en-US" sz="3200" b="1" dirty="0" smtClean="0">
                <a:solidFill>
                  <a:srgbClr val="0070C0"/>
                </a:solidFill>
                <a:latin typeface="Verdana" pitchFamily="34" charset="0"/>
              </a:rPr>
              <a:t>minuend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55" name="TextBox 54"/>
          <p:cNvSpPr txBox="1"/>
          <p:nvPr/>
        </p:nvSpPr>
        <p:spPr>
          <a:xfrm>
            <a:off x="0" y="57807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Subtract or take away the second fraction. (</a:t>
            </a:r>
            <a:r>
              <a:rPr lang="en-US" sz="3200" b="1" dirty="0" smtClean="0">
                <a:solidFill>
                  <a:srgbClr val="0070C0"/>
                </a:solidFill>
                <a:latin typeface="Verdana" pitchFamily="34" charset="0"/>
              </a:rPr>
              <a:t>subtrahend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56" name="TextBox 55"/>
          <p:cNvSpPr txBox="1"/>
          <p:nvPr/>
        </p:nvSpPr>
        <p:spPr>
          <a:xfrm>
            <a:off x="5867400" y="3581400"/>
            <a:ext cx="2895600" cy="1077218"/>
          </a:xfrm>
          <a:prstGeom prst="rect">
            <a:avLst/>
          </a:prstGeom>
          <a:noFill/>
        </p:spPr>
        <p:txBody>
          <a:bodyPr wrap="square" rtlCol="0">
            <a:spAutoFit/>
          </a:bodyPr>
          <a:lstStyle/>
          <a:p>
            <a:pPr algn="ctr"/>
            <a:r>
              <a:rPr lang="en-US" sz="3200" dirty="0" smtClean="0">
                <a:solidFill>
                  <a:srgbClr val="C00000"/>
                </a:solidFill>
                <a:latin typeface="Verdana" pitchFamily="34" charset="0"/>
              </a:rPr>
              <a:t>All strips are red</a:t>
            </a:r>
            <a:endParaRPr lang="en-US" sz="3200" dirty="0">
              <a:solidFill>
                <a:srgbClr val="C00000"/>
              </a:solidFill>
              <a:latin typeface="Verdana" pitchFamily="34" charset="0"/>
            </a:endParaRPr>
          </a:p>
        </p:txBody>
      </p:sp>
      <p:graphicFrame>
        <p:nvGraphicFramePr>
          <p:cNvPr id="57" name="Object 56"/>
          <p:cNvGraphicFramePr>
            <a:graphicFrameLocks noChangeAspect="1"/>
          </p:cNvGraphicFramePr>
          <p:nvPr/>
        </p:nvGraphicFramePr>
        <p:xfrm>
          <a:off x="4572000" y="1219200"/>
          <a:ext cx="368300" cy="947738"/>
        </p:xfrm>
        <a:graphic>
          <a:graphicData uri="http://schemas.openxmlformats.org/presentationml/2006/ole">
            <mc:AlternateContent xmlns:mc="http://schemas.openxmlformats.org/markup-compatibility/2006">
              <mc:Choice xmlns:v="urn:schemas-microsoft-com:vml" Requires="v">
                <p:oleObj spid="_x0000_s56325"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219200"/>
                        <a:ext cx="3683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ppt_x"/>
                                          </p:val>
                                        </p:tav>
                                        <p:tav tm="100000">
                                          <p:val>
                                            <p:strVal val="#ppt_x"/>
                                          </p:val>
                                        </p:tav>
                                      </p:tavLst>
                                    </p:anim>
                                    <p:anim calcmode="lin" valueType="num">
                                      <p:cBhvr additive="base">
                                        <p:cTn id="28" dur="500" fill="hold"/>
                                        <p:tgtEl>
                                          <p:spTgt spid="4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ppt_x"/>
                                          </p:val>
                                        </p:tav>
                                        <p:tav tm="100000">
                                          <p:val>
                                            <p:strVal val="#ppt_x"/>
                                          </p:val>
                                        </p:tav>
                                      </p:tavLst>
                                    </p:anim>
                                    <p:anim calcmode="lin" valueType="num">
                                      <p:cBhvr additive="base">
                                        <p:cTn id="32" dur="500" fill="hold"/>
                                        <p:tgtEl>
                                          <p:spTgt spid="4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ppt_x"/>
                                          </p:val>
                                        </p:tav>
                                        <p:tav tm="100000">
                                          <p:val>
                                            <p:strVal val="#ppt_x"/>
                                          </p:val>
                                        </p:tav>
                                      </p:tavLst>
                                    </p:anim>
                                    <p:anim calcmode="lin" valueType="num">
                                      <p:cBhvr additive="base">
                                        <p:cTn id="36" dur="500" fill="hold"/>
                                        <p:tgtEl>
                                          <p:spTgt spid="4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ppt_x"/>
                                          </p:val>
                                        </p:tav>
                                        <p:tav tm="100000">
                                          <p:val>
                                            <p:strVal val="#ppt_x"/>
                                          </p:val>
                                        </p:tav>
                                      </p:tavLst>
                                    </p:anim>
                                    <p:anim calcmode="lin" valueType="num">
                                      <p:cBhvr additive="base">
                                        <p:cTn id="40" dur="500" fill="hold"/>
                                        <p:tgtEl>
                                          <p:spTgt spid="4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ppt_x"/>
                                          </p:val>
                                        </p:tav>
                                        <p:tav tm="100000">
                                          <p:val>
                                            <p:strVal val="#ppt_x"/>
                                          </p:val>
                                        </p:tav>
                                      </p:tavLst>
                                    </p:anim>
                                    <p:anim calcmode="lin" valueType="num">
                                      <p:cBhvr additive="base">
                                        <p:cTn id="44" dur="500" fill="hold"/>
                                        <p:tgtEl>
                                          <p:spTgt spid="4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fill="hold"/>
                                        <p:tgtEl>
                                          <p:spTgt spid="47"/>
                                        </p:tgtEl>
                                        <p:attrNameLst>
                                          <p:attrName>ppt_x</p:attrName>
                                        </p:attrNameLst>
                                      </p:cBhvr>
                                      <p:tavLst>
                                        <p:tav tm="0">
                                          <p:val>
                                            <p:strVal val="#ppt_x"/>
                                          </p:val>
                                        </p:tav>
                                        <p:tav tm="100000">
                                          <p:val>
                                            <p:strVal val="#ppt_x"/>
                                          </p:val>
                                        </p:tav>
                                      </p:tavLst>
                                    </p:anim>
                                    <p:anim calcmode="lin" valueType="num">
                                      <p:cBhvr additive="base">
                                        <p:cTn id="48" dur="500" fill="hold"/>
                                        <p:tgtEl>
                                          <p:spTgt spid="4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500" fill="hold"/>
                                        <p:tgtEl>
                                          <p:spTgt spid="48"/>
                                        </p:tgtEl>
                                        <p:attrNameLst>
                                          <p:attrName>ppt_x</p:attrName>
                                        </p:attrNameLst>
                                      </p:cBhvr>
                                      <p:tavLst>
                                        <p:tav tm="0">
                                          <p:val>
                                            <p:strVal val="#ppt_x"/>
                                          </p:val>
                                        </p:tav>
                                        <p:tav tm="100000">
                                          <p:val>
                                            <p:strVal val="#ppt_x"/>
                                          </p:val>
                                        </p:tav>
                                      </p:tavLst>
                                    </p:anim>
                                    <p:anim calcmode="lin" valueType="num">
                                      <p:cBhvr additive="base">
                                        <p:cTn id="52" dur="500" fill="hold"/>
                                        <p:tgtEl>
                                          <p:spTgt spid="4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additive="base">
                                        <p:cTn id="55" dur="500" fill="hold"/>
                                        <p:tgtEl>
                                          <p:spTgt spid="49"/>
                                        </p:tgtEl>
                                        <p:attrNameLst>
                                          <p:attrName>ppt_x</p:attrName>
                                        </p:attrNameLst>
                                      </p:cBhvr>
                                      <p:tavLst>
                                        <p:tav tm="0">
                                          <p:val>
                                            <p:strVal val="#ppt_x"/>
                                          </p:val>
                                        </p:tav>
                                        <p:tav tm="100000">
                                          <p:val>
                                            <p:strVal val="#ppt_x"/>
                                          </p:val>
                                        </p:tav>
                                      </p:tavLst>
                                    </p:anim>
                                    <p:anim calcmode="lin" valueType="num">
                                      <p:cBhvr additive="base">
                                        <p:cTn id="56" dur="500" fill="hold"/>
                                        <p:tgtEl>
                                          <p:spTgt spid="4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additive="base">
                                        <p:cTn id="75" dur="500" fill="hold"/>
                                        <p:tgtEl>
                                          <p:spTgt spid="36"/>
                                        </p:tgtEl>
                                        <p:attrNameLst>
                                          <p:attrName>ppt_x</p:attrName>
                                        </p:attrNameLst>
                                      </p:cBhvr>
                                      <p:tavLst>
                                        <p:tav tm="0">
                                          <p:val>
                                            <p:strVal val="#ppt_x"/>
                                          </p:val>
                                        </p:tav>
                                        <p:tav tm="100000">
                                          <p:val>
                                            <p:strVal val="#ppt_x"/>
                                          </p:val>
                                        </p:tav>
                                      </p:tavLst>
                                    </p:anim>
                                    <p:anim calcmode="lin" valueType="num">
                                      <p:cBhvr additive="base">
                                        <p:cTn id="76" dur="500" fill="hold"/>
                                        <p:tgtEl>
                                          <p:spTgt spid="3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 calcmode="lin" valueType="num">
                                      <p:cBhvr additive="base">
                                        <p:cTn id="79" dur="500" fill="hold"/>
                                        <p:tgtEl>
                                          <p:spTgt spid="37"/>
                                        </p:tgtEl>
                                        <p:attrNameLst>
                                          <p:attrName>ppt_x</p:attrName>
                                        </p:attrNameLst>
                                      </p:cBhvr>
                                      <p:tavLst>
                                        <p:tav tm="0">
                                          <p:val>
                                            <p:strVal val="#ppt_x"/>
                                          </p:val>
                                        </p:tav>
                                        <p:tav tm="100000">
                                          <p:val>
                                            <p:strVal val="#ppt_x"/>
                                          </p:val>
                                        </p:tav>
                                      </p:tavLst>
                                    </p:anim>
                                    <p:anim calcmode="lin" valueType="num">
                                      <p:cBhvr additive="base">
                                        <p:cTn id="80" dur="500" fill="hold"/>
                                        <p:tgtEl>
                                          <p:spTgt spid="3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additive="base">
                                        <p:cTn id="83" dur="500" fill="hold"/>
                                        <p:tgtEl>
                                          <p:spTgt spid="38"/>
                                        </p:tgtEl>
                                        <p:attrNameLst>
                                          <p:attrName>ppt_x</p:attrName>
                                        </p:attrNameLst>
                                      </p:cBhvr>
                                      <p:tavLst>
                                        <p:tav tm="0">
                                          <p:val>
                                            <p:strVal val="#ppt_x"/>
                                          </p:val>
                                        </p:tav>
                                        <p:tav tm="100000">
                                          <p:val>
                                            <p:strVal val="#ppt_x"/>
                                          </p:val>
                                        </p:tav>
                                      </p:tavLst>
                                    </p:anim>
                                    <p:anim calcmode="lin" valueType="num">
                                      <p:cBhvr additive="base">
                                        <p:cTn id="84" dur="500" fill="hold"/>
                                        <p:tgtEl>
                                          <p:spTgt spid="3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additive="base">
                                        <p:cTn id="87" dur="500" fill="hold"/>
                                        <p:tgtEl>
                                          <p:spTgt spid="53"/>
                                        </p:tgtEl>
                                        <p:attrNameLst>
                                          <p:attrName>ppt_x</p:attrName>
                                        </p:attrNameLst>
                                      </p:cBhvr>
                                      <p:tavLst>
                                        <p:tav tm="0">
                                          <p:val>
                                            <p:strVal val="#ppt_x"/>
                                          </p:val>
                                        </p:tav>
                                        <p:tav tm="100000">
                                          <p:val>
                                            <p:strVal val="#ppt_x"/>
                                          </p:val>
                                        </p:tav>
                                      </p:tavLst>
                                    </p:anim>
                                    <p:anim calcmode="lin" valueType="num">
                                      <p:cBhvr additive="base">
                                        <p:cTn id="8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 presetClass="exit" presetSubtype="4" fill="hold" grpId="1" nodeType="clickEffect">
                                  <p:stCondLst>
                                    <p:cond delay="0"/>
                                  </p:stCondLst>
                                  <p:childTnLst>
                                    <p:anim calcmode="lin" valueType="num">
                                      <p:cBhvr additive="base">
                                        <p:cTn id="100" dur="500"/>
                                        <p:tgtEl>
                                          <p:spTgt spid="34"/>
                                        </p:tgtEl>
                                        <p:attrNameLst>
                                          <p:attrName>ppt_x</p:attrName>
                                        </p:attrNameLst>
                                      </p:cBhvr>
                                      <p:tavLst>
                                        <p:tav tm="0">
                                          <p:val>
                                            <p:strVal val="ppt_x"/>
                                          </p:val>
                                        </p:tav>
                                        <p:tav tm="100000">
                                          <p:val>
                                            <p:strVal val="ppt_x"/>
                                          </p:val>
                                        </p:tav>
                                      </p:tavLst>
                                    </p:anim>
                                    <p:anim calcmode="lin" valueType="num">
                                      <p:cBhvr additive="base">
                                        <p:cTn id="101" dur="500"/>
                                        <p:tgtEl>
                                          <p:spTgt spid="34"/>
                                        </p:tgtEl>
                                        <p:attrNameLst>
                                          <p:attrName>ppt_y</p:attrName>
                                        </p:attrNameLst>
                                      </p:cBhvr>
                                      <p:tavLst>
                                        <p:tav tm="0">
                                          <p:val>
                                            <p:strVal val="ppt_y"/>
                                          </p:val>
                                        </p:tav>
                                        <p:tav tm="100000">
                                          <p:val>
                                            <p:strVal val="1+ppt_h/2"/>
                                          </p:val>
                                        </p:tav>
                                      </p:tavLst>
                                    </p:anim>
                                    <p:set>
                                      <p:cBhvr>
                                        <p:cTn id="102" dur="1" fill="hold">
                                          <p:stCondLst>
                                            <p:cond delay="499"/>
                                          </p:stCondLst>
                                        </p:cTn>
                                        <p:tgtEl>
                                          <p:spTgt spid="34"/>
                                        </p:tgtEl>
                                        <p:attrNameLst>
                                          <p:attrName>style.visibility</p:attrName>
                                        </p:attrNameLst>
                                      </p:cBhvr>
                                      <p:to>
                                        <p:strVal val="hidden"/>
                                      </p:to>
                                    </p:set>
                                  </p:childTnLst>
                                </p:cTn>
                              </p:par>
                              <p:par>
                                <p:cTn id="103" presetID="2" presetClass="exit" presetSubtype="4" fill="hold" grpId="1" nodeType="withEffect">
                                  <p:stCondLst>
                                    <p:cond delay="0"/>
                                  </p:stCondLst>
                                  <p:childTnLst>
                                    <p:anim calcmode="lin" valueType="num">
                                      <p:cBhvr additive="base">
                                        <p:cTn id="104" dur="500"/>
                                        <p:tgtEl>
                                          <p:spTgt spid="47"/>
                                        </p:tgtEl>
                                        <p:attrNameLst>
                                          <p:attrName>ppt_x</p:attrName>
                                        </p:attrNameLst>
                                      </p:cBhvr>
                                      <p:tavLst>
                                        <p:tav tm="0">
                                          <p:val>
                                            <p:strVal val="ppt_x"/>
                                          </p:val>
                                        </p:tav>
                                        <p:tav tm="100000">
                                          <p:val>
                                            <p:strVal val="ppt_x"/>
                                          </p:val>
                                        </p:tav>
                                      </p:tavLst>
                                    </p:anim>
                                    <p:anim calcmode="lin" valueType="num">
                                      <p:cBhvr additive="base">
                                        <p:cTn id="105" dur="500"/>
                                        <p:tgtEl>
                                          <p:spTgt spid="47"/>
                                        </p:tgtEl>
                                        <p:attrNameLst>
                                          <p:attrName>ppt_y</p:attrName>
                                        </p:attrNameLst>
                                      </p:cBhvr>
                                      <p:tavLst>
                                        <p:tav tm="0">
                                          <p:val>
                                            <p:strVal val="ppt_y"/>
                                          </p:val>
                                        </p:tav>
                                        <p:tav tm="100000">
                                          <p:val>
                                            <p:strVal val="1+ppt_h/2"/>
                                          </p:val>
                                        </p:tav>
                                      </p:tavLst>
                                    </p:anim>
                                    <p:set>
                                      <p:cBhvr>
                                        <p:cTn id="106" dur="1" fill="hold">
                                          <p:stCondLst>
                                            <p:cond delay="499"/>
                                          </p:stCondLst>
                                        </p:cTn>
                                        <p:tgtEl>
                                          <p:spTgt spid="47"/>
                                        </p:tgtEl>
                                        <p:attrNameLst>
                                          <p:attrName>style.visibility</p:attrName>
                                        </p:attrNameLst>
                                      </p:cBhvr>
                                      <p:to>
                                        <p:strVal val="hidden"/>
                                      </p:to>
                                    </p:set>
                                  </p:childTnLst>
                                </p:cTn>
                              </p:par>
                              <p:par>
                                <p:cTn id="107" presetID="2" presetClass="exit" presetSubtype="4" fill="hold" grpId="1" nodeType="withEffect">
                                  <p:stCondLst>
                                    <p:cond delay="0"/>
                                  </p:stCondLst>
                                  <p:childTnLst>
                                    <p:anim calcmode="lin" valueType="num">
                                      <p:cBhvr additive="base">
                                        <p:cTn id="108" dur="500"/>
                                        <p:tgtEl>
                                          <p:spTgt spid="48"/>
                                        </p:tgtEl>
                                        <p:attrNameLst>
                                          <p:attrName>ppt_x</p:attrName>
                                        </p:attrNameLst>
                                      </p:cBhvr>
                                      <p:tavLst>
                                        <p:tav tm="0">
                                          <p:val>
                                            <p:strVal val="ppt_x"/>
                                          </p:val>
                                        </p:tav>
                                        <p:tav tm="100000">
                                          <p:val>
                                            <p:strVal val="ppt_x"/>
                                          </p:val>
                                        </p:tav>
                                      </p:tavLst>
                                    </p:anim>
                                    <p:anim calcmode="lin" valueType="num">
                                      <p:cBhvr additive="base">
                                        <p:cTn id="109" dur="500"/>
                                        <p:tgtEl>
                                          <p:spTgt spid="48"/>
                                        </p:tgtEl>
                                        <p:attrNameLst>
                                          <p:attrName>ppt_y</p:attrName>
                                        </p:attrNameLst>
                                      </p:cBhvr>
                                      <p:tavLst>
                                        <p:tav tm="0">
                                          <p:val>
                                            <p:strVal val="ppt_y"/>
                                          </p:val>
                                        </p:tav>
                                        <p:tav tm="100000">
                                          <p:val>
                                            <p:strVal val="1+ppt_h/2"/>
                                          </p:val>
                                        </p:tav>
                                      </p:tavLst>
                                    </p:anim>
                                    <p:set>
                                      <p:cBhvr>
                                        <p:cTn id="110" dur="1" fill="hold">
                                          <p:stCondLst>
                                            <p:cond delay="499"/>
                                          </p:stCondLst>
                                        </p:cTn>
                                        <p:tgtEl>
                                          <p:spTgt spid="48"/>
                                        </p:tgtEl>
                                        <p:attrNameLst>
                                          <p:attrName>style.visibility</p:attrName>
                                        </p:attrNameLst>
                                      </p:cBhvr>
                                      <p:to>
                                        <p:strVal val="hidden"/>
                                      </p:to>
                                    </p:set>
                                  </p:childTnLst>
                                </p:cTn>
                              </p:par>
                              <p:par>
                                <p:cTn id="111" presetID="2" presetClass="exit" presetSubtype="4" fill="hold" grpId="1" nodeType="withEffect">
                                  <p:stCondLst>
                                    <p:cond delay="0"/>
                                  </p:stCondLst>
                                  <p:childTnLst>
                                    <p:anim calcmode="lin" valueType="num">
                                      <p:cBhvr additive="base">
                                        <p:cTn id="112" dur="500"/>
                                        <p:tgtEl>
                                          <p:spTgt spid="49"/>
                                        </p:tgtEl>
                                        <p:attrNameLst>
                                          <p:attrName>ppt_x</p:attrName>
                                        </p:attrNameLst>
                                      </p:cBhvr>
                                      <p:tavLst>
                                        <p:tav tm="0">
                                          <p:val>
                                            <p:strVal val="ppt_x"/>
                                          </p:val>
                                        </p:tav>
                                        <p:tav tm="100000">
                                          <p:val>
                                            <p:strVal val="ppt_x"/>
                                          </p:val>
                                        </p:tav>
                                      </p:tavLst>
                                    </p:anim>
                                    <p:anim calcmode="lin" valueType="num">
                                      <p:cBhvr additive="base">
                                        <p:cTn id="113" dur="500"/>
                                        <p:tgtEl>
                                          <p:spTgt spid="49"/>
                                        </p:tgtEl>
                                        <p:attrNameLst>
                                          <p:attrName>ppt_y</p:attrName>
                                        </p:attrNameLst>
                                      </p:cBhvr>
                                      <p:tavLst>
                                        <p:tav tm="0">
                                          <p:val>
                                            <p:strVal val="ppt_y"/>
                                          </p:val>
                                        </p:tav>
                                        <p:tav tm="100000">
                                          <p:val>
                                            <p:strVal val="1+ppt_h/2"/>
                                          </p:val>
                                        </p:tav>
                                      </p:tavLst>
                                    </p:anim>
                                    <p:set>
                                      <p:cBhvr>
                                        <p:cTn id="114" dur="1" fill="hold">
                                          <p:stCondLst>
                                            <p:cond delay="499"/>
                                          </p:stCondLst>
                                        </p:cTn>
                                        <p:tgtEl>
                                          <p:spTgt spid="49"/>
                                        </p:tgtEl>
                                        <p:attrNameLst>
                                          <p:attrName>style.visibility</p:attrName>
                                        </p:attrNameLst>
                                      </p:cBhvr>
                                      <p:to>
                                        <p:strVal val="hidden"/>
                                      </p:to>
                                    </p:set>
                                  </p:childTnLst>
                                </p:cTn>
                              </p:par>
                              <p:par>
                                <p:cTn id="115" presetID="2" presetClass="exit" presetSubtype="4" fill="hold" grpId="1" nodeType="withEffect">
                                  <p:stCondLst>
                                    <p:cond delay="0"/>
                                  </p:stCondLst>
                                  <p:childTnLst>
                                    <p:anim calcmode="lin" valueType="num">
                                      <p:cBhvr additive="base">
                                        <p:cTn id="116" dur="500"/>
                                        <p:tgtEl>
                                          <p:spTgt spid="29"/>
                                        </p:tgtEl>
                                        <p:attrNameLst>
                                          <p:attrName>ppt_x</p:attrName>
                                        </p:attrNameLst>
                                      </p:cBhvr>
                                      <p:tavLst>
                                        <p:tav tm="0">
                                          <p:val>
                                            <p:strVal val="ppt_x"/>
                                          </p:val>
                                        </p:tav>
                                        <p:tav tm="100000">
                                          <p:val>
                                            <p:strVal val="ppt_x"/>
                                          </p:val>
                                        </p:tav>
                                      </p:tavLst>
                                    </p:anim>
                                    <p:anim calcmode="lin" valueType="num">
                                      <p:cBhvr additive="base">
                                        <p:cTn id="117" dur="500"/>
                                        <p:tgtEl>
                                          <p:spTgt spid="29"/>
                                        </p:tgtEl>
                                        <p:attrNameLst>
                                          <p:attrName>ppt_y</p:attrName>
                                        </p:attrNameLst>
                                      </p:cBhvr>
                                      <p:tavLst>
                                        <p:tav tm="0">
                                          <p:val>
                                            <p:strVal val="ppt_y"/>
                                          </p:val>
                                        </p:tav>
                                        <p:tav tm="100000">
                                          <p:val>
                                            <p:strVal val="1+ppt_h/2"/>
                                          </p:val>
                                        </p:tav>
                                      </p:tavLst>
                                    </p:anim>
                                    <p:set>
                                      <p:cBhvr>
                                        <p:cTn id="118" dur="1" fill="hold">
                                          <p:stCondLst>
                                            <p:cond delay="499"/>
                                          </p:stCondLst>
                                        </p:cTn>
                                        <p:tgtEl>
                                          <p:spTgt spid="29"/>
                                        </p:tgtEl>
                                        <p:attrNameLst>
                                          <p:attrName>style.visibility</p:attrName>
                                        </p:attrNameLst>
                                      </p:cBhvr>
                                      <p:to>
                                        <p:strVal val="hidden"/>
                                      </p:to>
                                    </p:set>
                                  </p:childTnLst>
                                </p:cTn>
                              </p:par>
                              <p:par>
                                <p:cTn id="119" presetID="2" presetClass="exit" presetSubtype="4" fill="hold" grpId="1" nodeType="withEffect">
                                  <p:stCondLst>
                                    <p:cond delay="0"/>
                                  </p:stCondLst>
                                  <p:childTnLst>
                                    <p:anim calcmode="lin" valueType="num">
                                      <p:cBhvr additive="base">
                                        <p:cTn id="120" dur="500"/>
                                        <p:tgtEl>
                                          <p:spTgt spid="30"/>
                                        </p:tgtEl>
                                        <p:attrNameLst>
                                          <p:attrName>ppt_x</p:attrName>
                                        </p:attrNameLst>
                                      </p:cBhvr>
                                      <p:tavLst>
                                        <p:tav tm="0">
                                          <p:val>
                                            <p:strVal val="ppt_x"/>
                                          </p:val>
                                        </p:tav>
                                        <p:tav tm="100000">
                                          <p:val>
                                            <p:strVal val="ppt_x"/>
                                          </p:val>
                                        </p:tav>
                                      </p:tavLst>
                                    </p:anim>
                                    <p:anim calcmode="lin" valueType="num">
                                      <p:cBhvr additive="base">
                                        <p:cTn id="121" dur="500"/>
                                        <p:tgtEl>
                                          <p:spTgt spid="30"/>
                                        </p:tgtEl>
                                        <p:attrNameLst>
                                          <p:attrName>ppt_y</p:attrName>
                                        </p:attrNameLst>
                                      </p:cBhvr>
                                      <p:tavLst>
                                        <p:tav tm="0">
                                          <p:val>
                                            <p:strVal val="ppt_y"/>
                                          </p:val>
                                        </p:tav>
                                        <p:tav tm="100000">
                                          <p:val>
                                            <p:strVal val="1+ppt_h/2"/>
                                          </p:val>
                                        </p:tav>
                                      </p:tavLst>
                                    </p:anim>
                                    <p:set>
                                      <p:cBhvr>
                                        <p:cTn id="122" dur="1" fill="hold">
                                          <p:stCondLst>
                                            <p:cond delay="499"/>
                                          </p:stCondLst>
                                        </p:cTn>
                                        <p:tgtEl>
                                          <p:spTgt spid="30"/>
                                        </p:tgtEl>
                                        <p:attrNameLst>
                                          <p:attrName>style.visibility</p:attrName>
                                        </p:attrNameLst>
                                      </p:cBhvr>
                                      <p:to>
                                        <p:strVal val="hidden"/>
                                      </p:to>
                                    </p:set>
                                  </p:childTnLst>
                                </p:cTn>
                              </p:par>
                              <p:par>
                                <p:cTn id="123" presetID="2" presetClass="exit" presetSubtype="4" fill="hold" grpId="1" nodeType="withEffect">
                                  <p:stCondLst>
                                    <p:cond delay="0"/>
                                  </p:stCondLst>
                                  <p:childTnLst>
                                    <p:anim calcmode="lin" valueType="num">
                                      <p:cBhvr additive="base">
                                        <p:cTn id="124" dur="500"/>
                                        <p:tgtEl>
                                          <p:spTgt spid="31"/>
                                        </p:tgtEl>
                                        <p:attrNameLst>
                                          <p:attrName>ppt_x</p:attrName>
                                        </p:attrNameLst>
                                      </p:cBhvr>
                                      <p:tavLst>
                                        <p:tav tm="0">
                                          <p:val>
                                            <p:strVal val="ppt_x"/>
                                          </p:val>
                                        </p:tav>
                                        <p:tav tm="100000">
                                          <p:val>
                                            <p:strVal val="ppt_x"/>
                                          </p:val>
                                        </p:tav>
                                      </p:tavLst>
                                    </p:anim>
                                    <p:anim calcmode="lin" valueType="num">
                                      <p:cBhvr additive="base">
                                        <p:cTn id="125" dur="500"/>
                                        <p:tgtEl>
                                          <p:spTgt spid="31"/>
                                        </p:tgtEl>
                                        <p:attrNameLst>
                                          <p:attrName>ppt_y</p:attrName>
                                        </p:attrNameLst>
                                      </p:cBhvr>
                                      <p:tavLst>
                                        <p:tav tm="0">
                                          <p:val>
                                            <p:strVal val="ppt_y"/>
                                          </p:val>
                                        </p:tav>
                                        <p:tav tm="100000">
                                          <p:val>
                                            <p:strVal val="1+ppt_h/2"/>
                                          </p:val>
                                        </p:tav>
                                      </p:tavLst>
                                    </p:anim>
                                    <p:set>
                                      <p:cBhvr>
                                        <p:cTn id="126" dur="1" fill="hold">
                                          <p:stCondLst>
                                            <p:cond delay="499"/>
                                          </p:stCondLst>
                                        </p:cTn>
                                        <p:tgtEl>
                                          <p:spTgt spid="31"/>
                                        </p:tgtEl>
                                        <p:attrNameLst>
                                          <p:attrName>style.visibility</p:attrName>
                                        </p:attrNameLst>
                                      </p:cBhvr>
                                      <p:to>
                                        <p:strVal val="hidden"/>
                                      </p:to>
                                    </p:set>
                                  </p:childTnLst>
                                </p:cTn>
                              </p:par>
                              <p:par>
                                <p:cTn id="127" presetID="2" presetClass="exit" presetSubtype="4" fill="hold" grpId="1" nodeType="withEffect">
                                  <p:stCondLst>
                                    <p:cond delay="0"/>
                                  </p:stCondLst>
                                  <p:childTnLst>
                                    <p:anim calcmode="lin" valueType="num">
                                      <p:cBhvr additive="base">
                                        <p:cTn id="128" dur="500"/>
                                        <p:tgtEl>
                                          <p:spTgt spid="33"/>
                                        </p:tgtEl>
                                        <p:attrNameLst>
                                          <p:attrName>ppt_x</p:attrName>
                                        </p:attrNameLst>
                                      </p:cBhvr>
                                      <p:tavLst>
                                        <p:tav tm="0">
                                          <p:val>
                                            <p:strVal val="ppt_x"/>
                                          </p:val>
                                        </p:tav>
                                        <p:tav tm="100000">
                                          <p:val>
                                            <p:strVal val="ppt_x"/>
                                          </p:val>
                                        </p:tav>
                                      </p:tavLst>
                                    </p:anim>
                                    <p:anim calcmode="lin" valueType="num">
                                      <p:cBhvr additive="base">
                                        <p:cTn id="129" dur="500"/>
                                        <p:tgtEl>
                                          <p:spTgt spid="33"/>
                                        </p:tgtEl>
                                        <p:attrNameLst>
                                          <p:attrName>ppt_y</p:attrName>
                                        </p:attrNameLst>
                                      </p:cBhvr>
                                      <p:tavLst>
                                        <p:tav tm="0">
                                          <p:val>
                                            <p:strVal val="ppt_y"/>
                                          </p:val>
                                        </p:tav>
                                        <p:tav tm="100000">
                                          <p:val>
                                            <p:strVal val="1+ppt_h/2"/>
                                          </p:val>
                                        </p:tav>
                                      </p:tavLst>
                                    </p:anim>
                                    <p:set>
                                      <p:cBhvr>
                                        <p:cTn id="130" dur="1" fill="hold">
                                          <p:stCondLst>
                                            <p:cond delay="499"/>
                                          </p:stCondLst>
                                        </p:cTn>
                                        <p:tgtEl>
                                          <p:spTgt spid="33"/>
                                        </p:tgtEl>
                                        <p:attrNameLst>
                                          <p:attrName>style.visibility</p:attrName>
                                        </p:attrNameLst>
                                      </p:cBhvr>
                                      <p:to>
                                        <p:strVal val="hidden"/>
                                      </p:to>
                                    </p:set>
                                  </p:childTnLst>
                                </p:cTn>
                              </p:par>
                              <p:par>
                                <p:cTn id="131" presetID="2" presetClass="exit" presetSubtype="4" fill="hold" grpId="1" nodeType="withEffect">
                                  <p:stCondLst>
                                    <p:cond delay="0"/>
                                  </p:stCondLst>
                                  <p:childTnLst>
                                    <p:anim calcmode="lin" valueType="num">
                                      <p:cBhvr additive="base">
                                        <p:cTn id="132" dur="500"/>
                                        <p:tgtEl>
                                          <p:spTgt spid="36"/>
                                        </p:tgtEl>
                                        <p:attrNameLst>
                                          <p:attrName>ppt_x</p:attrName>
                                        </p:attrNameLst>
                                      </p:cBhvr>
                                      <p:tavLst>
                                        <p:tav tm="0">
                                          <p:val>
                                            <p:strVal val="ppt_x"/>
                                          </p:val>
                                        </p:tav>
                                        <p:tav tm="100000">
                                          <p:val>
                                            <p:strVal val="ppt_x"/>
                                          </p:val>
                                        </p:tav>
                                      </p:tavLst>
                                    </p:anim>
                                    <p:anim calcmode="lin" valueType="num">
                                      <p:cBhvr additive="base">
                                        <p:cTn id="133" dur="500"/>
                                        <p:tgtEl>
                                          <p:spTgt spid="36"/>
                                        </p:tgtEl>
                                        <p:attrNameLst>
                                          <p:attrName>ppt_y</p:attrName>
                                        </p:attrNameLst>
                                      </p:cBhvr>
                                      <p:tavLst>
                                        <p:tav tm="0">
                                          <p:val>
                                            <p:strVal val="ppt_y"/>
                                          </p:val>
                                        </p:tav>
                                        <p:tav tm="100000">
                                          <p:val>
                                            <p:strVal val="1+ppt_h/2"/>
                                          </p:val>
                                        </p:tav>
                                      </p:tavLst>
                                    </p:anim>
                                    <p:set>
                                      <p:cBhvr>
                                        <p:cTn id="134" dur="1" fill="hold">
                                          <p:stCondLst>
                                            <p:cond delay="499"/>
                                          </p:stCondLst>
                                        </p:cTn>
                                        <p:tgtEl>
                                          <p:spTgt spid="36"/>
                                        </p:tgtEl>
                                        <p:attrNameLst>
                                          <p:attrName>style.visibility</p:attrName>
                                        </p:attrNameLst>
                                      </p:cBhvr>
                                      <p:to>
                                        <p:strVal val="hidden"/>
                                      </p:to>
                                    </p:set>
                                  </p:childTnLst>
                                </p:cTn>
                              </p:par>
                              <p:par>
                                <p:cTn id="135" presetID="2" presetClass="exit" presetSubtype="4" fill="hold" grpId="1" nodeType="withEffect">
                                  <p:stCondLst>
                                    <p:cond delay="0"/>
                                  </p:stCondLst>
                                  <p:childTnLst>
                                    <p:anim calcmode="lin" valueType="num">
                                      <p:cBhvr additive="base">
                                        <p:cTn id="136" dur="500"/>
                                        <p:tgtEl>
                                          <p:spTgt spid="37"/>
                                        </p:tgtEl>
                                        <p:attrNameLst>
                                          <p:attrName>ppt_x</p:attrName>
                                        </p:attrNameLst>
                                      </p:cBhvr>
                                      <p:tavLst>
                                        <p:tav tm="0">
                                          <p:val>
                                            <p:strVal val="ppt_x"/>
                                          </p:val>
                                        </p:tav>
                                        <p:tav tm="100000">
                                          <p:val>
                                            <p:strVal val="ppt_x"/>
                                          </p:val>
                                        </p:tav>
                                      </p:tavLst>
                                    </p:anim>
                                    <p:anim calcmode="lin" valueType="num">
                                      <p:cBhvr additive="base">
                                        <p:cTn id="137" dur="500"/>
                                        <p:tgtEl>
                                          <p:spTgt spid="37"/>
                                        </p:tgtEl>
                                        <p:attrNameLst>
                                          <p:attrName>ppt_y</p:attrName>
                                        </p:attrNameLst>
                                      </p:cBhvr>
                                      <p:tavLst>
                                        <p:tav tm="0">
                                          <p:val>
                                            <p:strVal val="ppt_y"/>
                                          </p:val>
                                        </p:tav>
                                        <p:tav tm="100000">
                                          <p:val>
                                            <p:strVal val="1+ppt_h/2"/>
                                          </p:val>
                                        </p:tav>
                                      </p:tavLst>
                                    </p:anim>
                                    <p:set>
                                      <p:cBhvr>
                                        <p:cTn id="138" dur="1" fill="hold">
                                          <p:stCondLst>
                                            <p:cond delay="499"/>
                                          </p:stCondLst>
                                        </p:cTn>
                                        <p:tgtEl>
                                          <p:spTgt spid="37"/>
                                        </p:tgtEl>
                                        <p:attrNameLst>
                                          <p:attrName>style.visibility</p:attrName>
                                        </p:attrNameLst>
                                      </p:cBhvr>
                                      <p:to>
                                        <p:strVal val="hidden"/>
                                      </p:to>
                                    </p:set>
                                  </p:childTnLst>
                                </p:cTn>
                              </p:par>
                              <p:par>
                                <p:cTn id="139" presetID="2" presetClass="exit" presetSubtype="4" fill="hold" grpId="1" nodeType="withEffect">
                                  <p:stCondLst>
                                    <p:cond delay="0"/>
                                  </p:stCondLst>
                                  <p:childTnLst>
                                    <p:anim calcmode="lin" valueType="num">
                                      <p:cBhvr additive="base">
                                        <p:cTn id="140" dur="500"/>
                                        <p:tgtEl>
                                          <p:spTgt spid="38"/>
                                        </p:tgtEl>
                                        <p:attrNameLst>
                                          <p:attrName>ppt_x</p:attrName>
                                        </p:attrNameLst>
                                      </p:cBhvr>
                                      <p:tavLst>
                                        <p:tav tm="0">
                                          <p:val>
                                            <p:strVal val="ppt_x"/>
                                          </p:val>
                                        </p:tav>
                                        <p:tav tm="100000">
                                          <p:val>
                                            <p:strVal val="ppt_x"/>
                                          </p:val>
                                        </p:tav>
                                      </p:tavLst>
                                    </p:anim>
                                    <p:anim calcmode="lin" valueType="num">
                                      <p:cBhvr additive="base">
                                        <p:cTn id="141" dur="500"/>
                                        <p:tgtEl>
                                          <p:spTgt spid="38"/>
                                        </p:tgtEl>
                                        <p:attrNameLst>
                                          <p:attrName>ppt_y</p:attrName>
                                        </p:attrNameLst>
                                      </p:cBhvr>
                                      <p:tavLst>
                                        <p:tav tm="0">
                                          <p:val>
                                            <p:strVal val="ppt_y"/>
                                          </p:val>
                                        </p:tav>
                                        <p:tav tm="100000">
                                          <p:val>
                                            <p:strVal val="1+ppt_h/2"/>
                                          </p:val>
                                        </p:tav>
                                      </p:tavLst>
                                    </p:anim>
                                    <p:set>
                                      <p:cBhvr>
                                        <p:cTn id="142" dur="1" fill="hold">
                                          <p:stCondLst>
                                            <p:cond delay="499"/>
                                          </p:stCondLst>
                                        </p:cTn>
                                        <p:tgtEl>
                                          <p:spTgt spid="38"/>
                                        </p:tgtEl>
                                        <p:attrNameLst>
                                          <p:attrName>style.visibility</p:attrName>
                                        </p:attrNameLst>
                                      </p:cBhvr>
                                      <p:to>
                                        <p:strVal val="hidden"/>
                                      </p:to>
                                    </p:set>
                                  </p:childTnLst>
                                </p:cTn>
                              </p:par>
                              <p:par>
                                <p:cTn id="143" presetID="2" presetClass="exit" presetSubtype="4" fill="hold" grpId="1" nodeType="withEffect">
                                  <p:stCondLst>
                                    <p:cond delay="0"/>
                                  </p:stCondLst>
                                  <p:childTnLst>
                                    <p:anim calcmode="lin" valueType="num">
                                      <p:cBhvr additive="base">
                                        <p:cTn id="144" dur="500"/>
                                        <p:tgtEl>
                                          <p:spTgt spid="53"/>
                                        </p:tgtEl>
                                        <p:attrNameLst>
                                          <p:attrName>ppt_x</p:attrName>
                                        </p:attrNameLst>
                                      </p:cBhvr>
                                      <p:tavLst>
                                        <p:tav tm="0">
                                          <p:val>
                                            <p:strVal val="ppt_x"/>
                                          </p:val>
                                        </p:tav>
                                        <p:tav tm="100000">
                                          <p:val>
                                            <p:strVal val="ppt_x"/>
                                          </p:val>
                                        </p:tav>
                                      </p:tavLst>
                                    </p:anim>
                                    <p:anim calcmode="lin" valueType="num">
                                      <p:cBhvr additive="base">
                                        <p:cTn id="145" dur="500"/>
                                        <p:tgtEl>
                                          <p:spTgt spid="53"/>
                                        </p:tgtEl>
                                        <p:attrNameLst>
                                          <p:attrName>ppt_y</p:attrName>
                                        </p:attrNameLst>
                                      </p:cBhvr>
                                      <p:tavLst>
                                        <p:tav tm="0">
                                          <p:val>
                                            <p:strVal val="ppt_y"/>
                                          </p:val>
                                        </p:tav>
                                        <p:tav tm="100000">
                                          <p:val>
                                            <p:strVal val="1+ppt_h/2"/>
                                          </p:val>
                                        </p:tav>
                                      </p:tavLst>
                                    </p:anim>
                                    <p:set>
                                      <p:cBhvr>
                                        <p:cTn id="146" dur="1" fill="hold">
                                          <p:stCondLst>
                                            <p:cond delay="499"/>
                                          </p:stCondLst>
                                        </p:cTn>
                                        <p:tgtEl>
                                          <p:spTgt spid="53"/>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8" presetClass="emph" presetSubtype="0" fill="hold" grpId="1" nodeType="clickEffect">
                                  <p:stCondLst>
                                    <p:cond delay="0"/>
                                  </p:stCondLst>
                                  <p:childTnLst>
                                    <p:animRot by="21600000">
                                      <p:cBhvr>
                                        <p:cTn id="150" dur="2000" fill="hold"/>
                                        <p:tgtEl>
                                          <p:spTgt spid="35"/>
                                        </p:tgtEl>
                                        <p:attrNameLst>
                                          <p:attrName>r</p:attrName>
                                        </p:attrNameLst>
                                      </p:cBhvr>
                                    </p:animRot>
                                  </p:childTnLst>
                                </p:cTn>
                              </p:par>
                              <p:par>
                                <p:cTn id="151" presetID="8" presetClass="emph" presetSubtype="0" fill="hold" grpId="1" nodeType="withEffect">
                                  <p:stCondLst>
                                    <p:cond delay="0"/>
                                  </p:stCondLst>
                                  <p:childTnLst>
                                    <p:animRot by="21600000">
                                      <p:cBhvr>
                                        <p:cTn id="152" dur="2000" fill="hold"/>
                                        <p:tgtEl>
                                          <p:spTgt spid="40"/>
                                        </p:tgtEl>
                                        <p:attrNameLst>
                                          <p:attrName>r</p:attrName>
                                        </p:attrNameLst>
                                      </p:cBhvr>
                                    </p:animRot>
                                  </p:childTnLst>
                                </p:cTn>
                              </p:par>
                              <p:par>
                                <p:cTn id="153" presetID="8" presetClass="emph" presetSubtype="0" fill="hold" grpId="1" nodeType="withEffect">
                                  <p:stCondLst>
                                    <p:cond delay="0"/>
                                  </p:stCondLst>
                                  <p:childTnLst>
                                    <p:animRot by="21600000">
                                      <p:cBhvr>
                                        <p:cTn id="154" dur="2000" fill="hold"/>
                                        <p:tgtEl>
                                          <p:spTgt spid="41"/>
                                        </p:tgtEl>
                                        <p:attrNameLst>
                                          <p:attrName>r</p:attrName>
                                        </p:attrNameLst>
                                      </p:cBhvr>
                                    </p:animRot>
                                  </p:childTnLst>
                                </p:cTn>
                              </p:par>
                              <p:par>
                                <p:cTn id="155" presetID="8" presetClass="emph" presetSubtype="0" fill="hold" grpId="1" nodeType="withEffect">
                                  <p:stCondLst>
                                    <p:cond delay="0"/>
                                  </p:stCondLst>
                                  <p:childTnLst>
                                    <p:animRot by="21600000">
                                      <p:cBhvr>
                                        <p:cTn id="156" dur="2000" fill="hold"/>
                                        <p:tgtEl>
                                          <p:spTgt spid="42"/>
                                        </p:tgtEl>
                                        <p:attrNameLst>
                                          <p:attrName>r</p:attrName>
                                        </p:attrNameLst>
                                      </p:cBhvr>
                                    </p:animRot>
                                  </p:childTnLst>
                                </p:cTn>
                              </p:par>
                              <p:par>
                                <p:cTn id="157" presetID="8" presetClass="emph" presetSubtype="0" fill="hold" grpId="1" nodeType="withEffect">
                                  <p:stCondLst>
                                    <p:cond delay="0"/>
                                  </p:stCondLst>
                                  <p:childTnLst>
                                    <p:animRot by="21600000">
                                      <p:cBhvr>
                                        <p:cTn id="158" dur="2000" fill="hold"/>
                                        <p:tgtEl>
                                          <p:spTgt spid="43"/>
                                        </p:tgtEl>
                                        <p:attrNameLst>
                                          <p:attrName>r</p:attrName>
                                        </p:attrNameLst>
                                      </p:cBhvr>
                                    </p:animRot>
                                  </p:childTnLst>
                                </p:cTn>
                              </p:par>
                              <p:par>
                                <p:cTn id="159" presetID="8" presetClass="emph" presetSubtype="0" fill="hold" grpId="1" nodeType="withEffect">
                                  <p:stCondLst>
                                    <p:cond delay="0"/>
                                  </p:stCondLst>
                                  <p:childTnLst>
                                    <p:animRot by="21600000">
                                      <p:cBhvr>
                                        <p:cTn id="160" dur="2000" fill="hold"/>
                                        <p:tgtEl>
                                          <p:spTgt spid="44"/>
                                        </p:tgtEl>
                                        <p:attrNameLst>
                                          <p:attrName>r</p:attrName>
                                        </p:attrNameLst>
                                      </p:cBhvr>
                                    </p:animRot>
                                  </p:childTnLst>
                                </p:cTn>
                              </p:par>
                              <p:par>
                                <p:cTn id="161" presetID="8" presetClass="emph" presetSubtype="0" fill="hold" grpId="1" nodeType="withEffect">
                                  <p:stCondLst>
                                    <p:cond delay="0"/>
                                  </p:stCondLst>
                                  <p:childTnLst>
                                    <p:animRot by="21600000">
                                      <p:cBhvr>
                                        <p:cTn id="162" dur="2000" fill="hold"/>
                                        <p:tgtEl>
                                          <p:spTgt spid="45"/>
                                        </p:tgtEl>
                                        <p:attrNameLst>
                                          <p:attrName>r</p:attrName>
                                        </p:attrNameLst>
                                      </p:cBhvr>
                                    </p:animRot>
                                  </p:childTnLst>
                                </p:cTn>
                              </p:par>
                              <p:par>
                                <p:cTn id="163" presetID="8" presetClass="emph" presetSubtype="0" fill="hold" grpId="1" nodeType="withEffect">
                                  <p:stCondLst>
                                    <p:cond delay="0"/>
                                  </p:stCondLst>
                                  <p:childTnLst>
                                    <p:animRot by="21600000">
                                      <p:cBhvr>
                                        <p:cTn id="164" dur="2000" fill="hold"/>
                                        <p:tgtEl>
                                          <p:spTgt spid="46"/>
                                        </p:tgtEl>
                                        <p:attrNameLst>
                                          <p:attrName>r</p:attrName>
                                        </p:attrNameLst>
                                      </p:cBhvr>
                                    </p:animRo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40" grpId="0" animBg="1"/>
      <p:bldP spid="40" grpId="1" animBg="1"/>
      <p:bldP spid="41" grpId="0"/>
      <p:bldP spid="41" grpId="1"/>
      <p:bldP spid="42" grpId="0"/>
      <p:bldP spid="42" grpId="1"/>
      <p:bldP spid="43" grpId="0"/>
      <p:bldP spid="43" grpId="1"/>
      <p:bldP spid="44" grpId="0"/>
      <p:bldP spid="44" grpId="1"/>
      <p:bldP spid="45" grpId="0"/>
      <p:bldP spid="45" grpId="1"/>
      <p:bldP spid="46" grpId="0"/>
      <p:bldP spid="46" grpId="1"/>
      <p:bldP spid="47" grpId="0"/>
      <p:bldP spid="47" grpId="1"/>
      <p:bldP spid="48" grpId="0"/>
      <p:bldP spid="48" grpId="1"/>
      <p:bldP spid="49" grpId="0"/>
      <p:bldP spid="49" grpId="1"/>
      <p:bldP spid="29" grpId="0" animBg="1"/>
      <p:bldP spid="29" grpId="1" animBg="1"/>
      <p:bldP spid="30" grpId="0" animBg="1"/>
      <p:bldP spid="30" grpId="1" animBg="1"/>
      <p:bldP spid="31" grpId="0"/>
      <p:bldP spid="31" grpId="1"/>
      <p:bldP spid="33" grpId="0"/>
      <p:bldP spid="33" grpId="1"/>
      <p:bldP spid="36" grpId="0"/>
      <p:bldP spid="36" grpId="1"/>
      <p:bldP spid="37" grpId="0"/>
      <p:bldP spid="37" grpId="1"/>
      <p:bldP spid="38" grpId="0"/>
      <p:bldP spid="38" grpId="1"/>
      <p:bldP spid="53" grpId="0"/>
      <p:bldP spid="53" grpId="1"/>
      <p:bldP spid="54" grpId="0"/>
      <p:bldP spid="55" grpId="0"/>
      <p:bldP spid="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p:cNvSpPr txBox="1"/>
          <p:nvPr/>
        </p:nvSpPr>
        <p:spPr>
          <a:xfrm>
            <a:off x="3810000" y="4419600"/>
            <a:ext cx="5486400" cy="1477328"/>
          </a:xfrm>
          <a:prstGeom prst="rect">
            <a:avLst/>
          </a:prstGeom>
          <a:noFill/>
        </p:spPr>
        <p:txBody>
          <a:bodyPr wrap="square" rtlCol="0">
            <a:spAutoFit/>
          </a:bodyPr>
          <a:lstStyle/>
          <a:p>
            <a:pPr algn="ctr"/>
            <a:r>
              <a:rPr lang="en-US" sz="3000" dirty="0" smtClean="0"/>
              <a:t>The second numerator was subtracted from the first to find the difference</a:t>
            </a:r>
            <a:endParaRPr lang="en-US" sz="3000" dirty="0"/>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3333750" y="1219200"/>
          <a:ext cx="1162050" cy="947738"/>
        </p:xfrm>
        <a:graphic>
          <a:graphicData uri="http://schemas.openxmlformats.org/presentationml/2006/ole">
            <mc:AlternateContent xmlns:mc="http://schemas.openxmlformats.org/markup-compatibility/2006">
              <mc:Choice xmlns:v="urn:schemas-microsoft-com:vml" Requires="v">
                <p:oleObj spid="_x0000_s100358"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19200"/>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590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09600"/>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33400"/>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5" name="Rectangle 5"/>
          <p:cNvSpPr>
            <a:spLocks noChangeArrowheads="1"/>
          </p:cNvSpPr>
          <p:nvPr/>
        </p:nvSpPr>
        <p:spPr bwMode="auto">
          <a:xfrm>
            <a:off x="27432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graphicFrame>
        <p:nvGraphicFramePr>
          <p:cNvPr id="57" name="Object 56"/>
          <p:cNvGraphicFramePr>
            <a:graphicFrameLocks noChangeAspect="1"/>
          </p:cNvGraphicFramePr>
          <p:nvPr/>
        </p:nvGraphicFramePr>
        <p:xfrm>
          <a:off x="4572000" y="1219200"/>
          <a:ext cx="368300" cy="947738"/>
        </p:xfrm>
        <a:graphic>
          <a:graphicData uri="http://schemas.openxmlformats.org/presentationml/2006/ole">
            <mc:AlternateContent xmlns:mc="http://schemas.openxmlformats.org/markup-compatibility/2006">
              <mc:Choice xmlns:v="urn:schemas-microsoft-com:vml" Requires="v">
                <p:oleObj spid="_x0000_s100359"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219200"/>
                        <a:ext cx="3683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3886200" y="3810000"/>
            <a:ext cx="3810000" cy="584775"/>
          </a:xfrm>
          <a:prstGeom prst="rect">
            <a:avLst/>
          </a:prstGeom>
          <a:noFill/>
        </p:spPr>
        <p:txBody>
          <a:bodyPr wrap="square" rtlCol="0">
            <a:spAutoFit/>
          </a:bodyPr>
          <a:lstStyle/>
          <a:p>
            <a:r>
              <a:rPr lang="en-US" sz="3200" dirty="0" smtClean="0">
                <a:solidFill>
                  <a:srgbClr val="C00000"/>
                </a:solidFill>
                <a:latin typeface="Verdana" pitchFamily="34" charset="0"/>
              </a:rPr>
              <a:t>2 red </a:t>
            </a:r>
            <a:r>
              <a:rPr lang="en-US" sz="3200" dirty="0" smtClean="0">
                <a:solidFill>
                  <a:srgbClr val="0070C0"/>
                </a:solidFill>
                <a:latin typeface="Verdana" pitchFamily="34" charset="0"/>
              </a:rPr>
              <a:t>or</a:t>
            </a:r>
            <a:r>
              <a:rPr lang="en-US" sz="3200" dirty="0" smtClean="0">
                <a:solidFill>
                  <a:srgbClr val="00B0F0"/>
                </a:solidFill>
                <a:latin typeface="Verdana" pitchFamily="34" charset="0"/>
              </a:rPr>
              <a:t>  </a:t>
            </a:r>
            <a:endParaRPr lang="en-US" sz="3200" dirty="0">
              <a:solidFill>
                <a:srgbClr val="00B0F0"/>
              </a:solidFill>
              <a:latin typeface="Verdana" pitchFamily="34" charset="0"/>
            </a:endParaRPr>
          </a:p>
        </p:txBody>
      </p:sp>
      <p:sp>
        <p:nvSpPr>
          <p:cNvPr id="50" name="TextBox 49"/>
          <p:cNvSpPr txBox="1"/>
          <p:nvPr/>
        </p:nvSpPr>
        <p:spPr>
          <a:xfrm>
            <a:off x="-76200" y="57150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denominators when the fractions were subtracted?</a:t>
            </a:r>
            <a:endParaRPr lang="en-US" sz="3200" dirty="0">
              <a:solidFill>
                <a:srgbClr val="0070C0"/>
              </a:solidFill>
              <a:latin typeface="Verdana" pitchFamily="34" charset="0"/>
            </a:endParaRPr>
          </a:p>
        </p:txBody>
      </p:sp>
      <p:graphicFrame>
        <p:nvGraphicFramePr>
          <p:cNvPr id="51" name="Object 50"/>
          <p:cNvGraphicFramePr>
            <a:graphicFrameLocks noChangeAspect="1"/>
          </p:cNvGraphicFramePr>
          <p:nvPr/>
        </p:nvGraphicFramePr>
        <p:xfrm>
          <a:off x="5791200" y="3623568"/>
          <a:ext cx="366713" cy="947737"/>
        </p:xfrm>
        <a:graphic>
          <a:graphicData uri="http://schemas.openxmlformats.org/presentationml/2006/ole">
            <mc:AlternateContent xmlns:mc="http://schemas.openxmlformats.org/markup-compatibility/2006">
              <mc:Choice xmlns:v="urn:schemas-microsoft-com:vml" Requires="v">
                <p:oleObj spid="_x0000_s100360" name="Equation" r:id="rId7" imgW="152280" imgH="393480" progId="Equation.DSMT4">
                  <p:embed/>
                </p:oleObj>
              </mc:Choice>
              <mc:Fallback>
                <p:oleObj name="Equation" r:id="rId7" imgW="1522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0" y="3623568"/>
                        <a:ext cx="366713"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 name="Object 51"/>
          <p:cNvGraphicFramePr>
            <a:graphicFrameLocks noChangeAspect="1"/>
          </p:cNvGraphicFramePr>
          <p:nvPr/>
        </p:nvGraphicFramePr>
        <p:xfrm>
          <a:off x="4629150" y="3624263"/>
          <a:ext cx="1162050" cy="947737"/>
        </p:xfrm>
        <a:graphic>
          <a:graphicData uri="http://schemas.openxmlformats.org/presentationml/2006/ole">
            <mc:AlternateContent xmlns:mc="http://schemas.openxmlformats.org/markup-compatibility/2006">
              <mc:Choice xmlns:v="urn:schemas-microsoft-com:vml" Requires="v">
                <p:oleObj spid="_x0000_s100361" name="Equation" r:id="rId9" imgW="482400" imgH="393480" progId="Equation.DSMT4">
                  <p:embed/>
                </p:oleObj>
              </mc:Choice>
              <mc:Fallback>
                <p:oleObj name="Equation" r:id="rId9" imgW="48240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9150" y="3624263"/>
                        <a:ext cx="1162050"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Oval 57"/>
          <p:cNvSpPr/>
          <p:nvPr/>
        </p:nvSpPr>
        <p:spPr>
          <a:xfrm>
            <a:off x="4419600" y="4157662"/>
            <a:ext cx="2057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172200" y="4572000"/>
            <a:ext cx="3124200" cy="1077218"/>
          </a:xfrm>
          <a:prstGeom prst="rect">
            <a:avLst/>
          </a:prstGeom>
          <a:noFill/>
        </p:spPr>
        <p:txBody>
          <a:bodyPr wrap="square" rtlCol="0">
            <a:spAutoFit/>
          </a:bodyPr>
          <a:lstStyle/>
          <a:p>
            <a:r>
              <a:rPr lang="en-US" sz="3200" dirty="0" smtClean="0"/>
              <a:t>Denominators stayed the same</a:t>
            </a:r>
            <a:endParaRPr lang="en-US" sz="3200" dirty="0"/>
          </a:p>
        </p:txBody>
      </p:sp>
      <p:sp>
        <p:nvSpPr>
          <p:cNvPr id="60" name="TextBox 59"/>
          <p:cNvSpPr txBox="1"/>
          <p:nvPr/>
        </p:nvSpPr>
        <p:spPr>
          <a:xfrm>
            <a:off x="-76200" y="57045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numerators when the fractions were subtracted?</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9"/>
                                        </p:tgtEl>
                                      </p:cBhvr>
                                    </p:animEffect>
                                    <p:set>
                                      <p:cBhvr>
                                        <p:cTn id="15" dur="1" fill="hold">
                                          <p:stCondLst>
                                            <p:cond delay="499"/>
                                          </p:stCondLst>
                                        </p:cTn>
                                        <p:tgtEl>
                                          <p:spTgt spid="39"/>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ppt_x"/>
                                          </p:val>
                                        </p:tav>
                                        <p:tav tm="100000">
                                          <p:val>
                                            <p:strVal val="#ppt_x"/>
                                          </p:val>
                                        </p:tav>
                                      </p:tavLst>
                                    </p:anim>
                                    <p:anim calcmode="lin" valueType="num">
                                      <p:cBhvr additive="base">
                                        <p:cTn id="27"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50"/>
                                        </p:tgtEl>
                                      </p:cBhvr>
                                    </p:animEffect>
                                    <p:set>
                                      <p:cBhvr>
                                        <p:cTn id="38" dur="1" fill="hold">
                                          <p:stCondLst>
                                            <p:cond delay="499"/>
                                          </p:stCondLst>
                                        </p:cTn>
                                        <p:tgtEl>
                                          <p:spTgt spid="5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59"/>
                                        </p:tgtEl>
                                      </p:cBhvr>
                                    </p:animEffect>
                                    <p:set>
                                      <p:cBhvr>
                                        <p:cTn id="43" dur="1" fill="hold">
                                          <p:stCondLst>
                                            <p:cond delay="499"/>
                                          </p:stCondLst>
                                        </p:cTn>
                                        <p:tgtEl>
                                          <p:spTgt spid="5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4" presetClass="path" presetSubtype="0" accel="50000" decel="50000" fill="hold" grpId="1" nodeType="clickEffect">
                                  <p:stCondLst>
                                    <p:cond delay="0"/>
                                  </p:stCondLst>
                                  <p:childTnLst>
                                    <p:animMotion origin="layout" path="M 3.33333E-6 2.13691E-6 L 0.00416 -0.07216 " pathEditMode="relative" rAng="0" ptsTypes="AA">
                                      <p:cBhvr>
                                        <p:cTn id="51" dur="2000" fill="hold"/>
                                        <p:tgtEl>
                                          <p:spTgt spid="58"/>
                                        </p:tgtEl>
                                        <p:attrNameLst>
                                          <p:attrName>ppt_x</p:attrName>
                                          <p:attrName>ppt_y</p:attrName>
                                        </p:attrNameLst>
                                      </p:cBhvr>
                                      <p:rCtr x="200" y="-3600"/>
                                    </p:animMotion>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1"/>
                                        </p:tgtEl>
                                        <p:attrNameLst>
                                          <p:attrName>style.visibility</p:attrName>
                                        </p:attrNameLst>
                                      </p:cBhvr>
                                      <p:to>
                                        <p:strVal val="visible"/>
                                      </p:to>
                                    </p:set>
                                    <p:anim calcmode="lin" valueType="num">
                                      <p:cBhvr additive="base">
                                        <p:cTn id="56" dur="500" fill="hold"/>
                                        <p:tgtEl>
                                          <p:spTgt spid="61"/>
                                        </p:tgtEl>
                                        <p:attrNameLst>
                                          <p:attrName>ppt_x</p:attrName>
                                        </p:attrNameLst>
                                      </p:cBhvr>
                                      <p:tavLst>
                                        <p:tav tm="0">
                                          <p:val>
                                            <p:strVal val="#ppt_x"/>
                                          </p:val>
                                        </p:tav>
                                        <p:tav tm="100000">
                                          <p:val>
                                            <p:strVal val="#ppt_x"/>
                                          </p:val>
                                        </p:tav>
                                      </p:tavLst>
                                    </p:anim>
                                    <p:anim calcmode="lin" valueType="num">
                                      <p:cBhvr additive="base">
                                        <p:cTn id="57"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39" grpId="0"/>
      <p:bldP spid="39" grpId="1"/>
      <p:bldP spid="50" grpId="0"/>
      <p:bldP spid="50" grpId="1"/>
      <p:bldP spid="58" grpId="0" animBg="1"/>
      <p:bldP spid="58" grpId="1" animBg="1"/>
      <p:bldP spid="59" grpId="0"/>
      <p:bldP spid="59" grpId="1"/>
      <p:bldP spid="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3333750" y="1219200"/>
          <a:ext cx="1162050" cy="947738"/>
        </p:xfrm>
        <a:graphic>
          <a:graphicData uri="http://schemas.openxmlformats.org/presentationml/2006/ole">
            <mc:AlternateContent xmlns:mc="http://schemas.openxmlformats.org/markup-compatibility/2006">
              <mc:Choice xmlns:v="urn:schemas-microsoft-com:vml" Requires="v">
                <p:oleObj spid="_x0000_s101383"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19200"/>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590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09600"/>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33400"/>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35" name="Rectangle 5"/>
          <p:cNvSpPr>
            <a:spLocks noChangeArrowheads="1"/>
          </p:cNvSpPr>
          <p:nvPr/>
        </p:nvSpPr>
        <p:spPr bwMode="auto">
          <a:xfrm>
            <a:off x="27432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0" name="Rectangle 5"/>
          <p:cNvSpPr>
            <a:spLocks noChangeArrowheads="1"/>
          </p:cNvSpPr>
          <p:nvPr/>
        </p:nvSpPr>
        <p:spPr bwMode="auto">
          <a:xfrm>
            <a:off x="2133600" y="36576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TextBox 40"/>
          <p:cNvSpPr txBox="1"/>
          <p:nvPr/>
        </p:nvSpPr>
        <p:spPr>
          <a:xfrm>
            <a:off x="21336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2" name="TextBox 41"/>
          <p:cNvSpPr txBox="1"/>
          <p:nvPr/>
        </p:nvSpPr>
        <p:spPr>
          <a:xfrm>
            <a:off x="22860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3" name="TextBox 42"/>
          <p:cNvSpPr txBox="1"/>
          <p:nvPr/>
        </p:nvSpPr>
        <p:spPr>
          <a:xfrm>
            <a:off x="23000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4" name="TextBox 43"/>
          <p:cNvSpPr txBox="1"/>
          <p:nvPr/>
        </p:nvSpPr>
        <p:spPr>
          <a:xfrm>
            <a:off x="2667000" y="3713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5" name="TextBox 44"/>
          <p:cNvSpPr txBox="1"/>
          <p:nvPr/>
        </p:nvSpPr>
        <p:spPr>
          <a:xfrm>
            <a:off x="28194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6" name="TextBox 45"/>
          <p:cNvSpPr txBox="1"/>
          <p:nvPr/>
        </p:nvSpPr>
        <p:spPr>
          <a:xfrm>
            <a:off x="2833468" y="36940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graphicFrame>
        <p:nvGraphicFramePr>
          <p:cNvPr id="57" name="Object 56"/>
          <p:cNvGraphicFramePr>
            <a:graphicFrameLocks noChangeAspect="1"/>
          </p:cNvGraphicFramePr>
          <p:nvPr/>
        </p:nvGraphicFramePr>
        <p:xfrm>
          <a:off x="4495800" y="1219200"/>
          <a:ext cx="368300" cy="947738"/>
        </p:xfrm>
        <a:graphic>
          <a:graphicData uri="http://schemas.openxmlformats.org/presentationml/2006/ole">
            <mc:AlternateContent xmlns:mc="http://schemas.openxmlformats.org/markup-compatibility/2006">
              <mc:Choice xmlns:v="urn:schemas-microsoft-com:vml" Requires="v">
                <p:oleObj spid="_x0000_s101384"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1219200"/>
                        <a:ext cx="3683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 name="TextBox 38"/>
          <p:cNvSpPr txBox="1"/>
          <p:nvPr/>
        </p:nvSpPr>
        <p:spPr>
          <a:xfrm>
            <a:off x="3581400" y="3841750"/>
            <a:ext cx="3810000" cy="584775"/>
          </a:xfrm>
          <a:prstGeom prst="rect">
            <a:avLst/>
          </a:prstGeom>
          <a:noFill/>
        </p:spPr>
        <p:txBody>
          <a:bodyPr wrap="square" rtlCol="0">
            <a:spAutoFit/>
          </a:bodyPr>
          <a:lstStyle/>
          <a:p>
            <a:r>
              <a:rPr lang="en-US" sz="3200" dirty="0" smtClean="0">
                <a:solidFill>
                  <a:srgbClr val="C00000"/>
                </a:solidFill>
                <a:latin typeface="Verdana" pitchFamily="34" charset="0"/>
              </a:rPr>
              <a:t>2 red </a:t>
            </a:r>
            <a:r>
              <a:rPr lang="en-US" sz="3200" dirty="0" smtClean="0">
                <a:latin typeface="Verdana" pitchFamily="34" charset="0"/>
              </a:rPr>
              <a:t>=</a:t>
            </a:r>
            <a:r>
              <a:rPr lang="en-US" sz="3200" dirty="0" smtClean="0">
                <a:solidFill>
                  <a:srgbClr val="FF0000"/>
                </a:solidFill>
                <a:latin typeface="Verdana" pitchFamily="34" charset="0"/>
              </a:rPr>
              <a:t> </a:t>
            </a:r>
            <a:r>
              <a:rPr lang="en-US" sz="3200" dirty="0" smtClean="0">
                <a:latin typeface="Verdana" pitchFamily="34" charset="0"/>
              </a:rPr>
              <a:t>1 yellow  </a:t>
            </a:r>
            <a:endParaRPr lang="en-US" sz="3200" dirty="0">
              <a:latin typeface="Verdana" pitchFamily="34" charset="0"/>
            </a:endParaRPr>
          </a:p>
        </p:txBody>
      </p:sp>
      <p:sp>
        <p:nvSpPr>
          <p:cNvPr id="26" name="TextBox 25"/>
          <p:cNvSpPr txBox="1"/>
          <p:nvPr/>
        </p:nvSpPr>
        <p:spPr>
          <a:xfrm>
            <a:off x="76200" y="5694164"/>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difference for fewer fraction strips in another color?</a:t>
            </a: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sp>
        <p:nvSpPr>
          <p:cNvPr id="30" name="TextBox 29"/>
          <p:cNvSpPr txBox="1"/>
          <p:nvPr/>
        </p:nvSpPr>
        <p:spPr>
          <a:xfrm>
            <a:off x="0" y="4754940"/>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Yes. Legally trading for the fewer fraction strips in another color is </a:t>
            </a:r>
            <a:r>
              <a:rPr lang="en-US" sz="3200" b="1" dirty="0" smtClean="0">
                <a:solidFill>
                  <a:srgbClr val="0070C0"/>
                </a:solidFill>
                <a:latin typeface="Verdana" pitchFamily="34" charset="0"/>
              </a:rPr>
              <a:t>simplifying.</a:t>
            </a:r>
            <a:endParaRPr lang="en-US" sz="3200" dirty="0" smtClean="0">
              <a:solidFill>
                <a:srgbClr val="0070C0"/>
              </a:solidFill>
              <a:latin typeface="Verdana" pitchFamily="34" charset="0"/>
            </a:endParaRP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grpSp>
        <p:nvGrpSpPr>
          <p:cNvPr id="31" name="Group 30"/>
          <p:cNvGrpSpPr/>
          <p:nvPr/>
        </p:nvGrpSpPr>
        <p:grpSpPr>
          <a:xfrm>
            <a:off x="2133600" y="3810000"/>
            <a:ext cx="1219200" cy="914400"/>
            <a:chOff x="1905000" y="2133600"/>
            <a:chExt cx="1280160" cy="914400"/>
          </a:xfrm>
          <a:scene3d>
            <a:camera prst="orthographicFront"/>
            <a:lightRig rig="threePt" dir="t"/>
          </a:scene3d>
        </p:grpSpPr>
        <p:sp>
          <p:nvSpPr>
            <p:cNvPr id="32" name="Rectangle 5"/>
            <p:cNvSpPr>
              <a:spLocks noChangeArrowheads="1"/>
            </p:cNvSpPr>
            <p:nvPr/>
          </p:nvSpPr>
          <p:spPr bwMode="auto">
            <a:xfrm>
              <a:off x="1905000" y="2133600"/>
              <a:ext cx="1280160" cy="914400"/>
            </a:xfrm>
            <a:prstGeom prst="rect">
              <a:avLst/>
            </a:prstGeom>
            <a:solidFill>
              <a:srgbClr val="FFFF00"/>
            </a:solidFill>
            <a:ln w="9525">
              <a:solidFill>
                <a:srgbClr val="000000"/>
              </a:solidFill>
              <a:miter lim="800000"/>
              <a:headEnd/>
              <a:tailEnd/>
            </a:ln>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3" name="Group 49"/>
            <p:cNvGrpSpPr/>
            <p:nvPr/>
          </p:nvGrpSpPr>
          <p:grpSpPr>
            <a:xfrm>
              <a:off x="2133600" y="2209800"/>
              <a:ext cx="838200" cy="801708"/>
              <a:chOff x="5105400" y="1275546"/>
              <a:chExt cx="838200" cy="801708"/>
            </a:xfrm>
          </p:grpSpPr>
          <p:grpSp>
            <p:nvGrpSpPr>
              <p:cNvPr id="34" name="Group 22"/>
              <p:cNvGrpSpPr/>
              <p:nvPr/>
            </p:nvGrpSpPr>
            <p:grpSpPr>
              <a:xfrm>
                <a:off x="5105400" y="1295400"/>
                <a:ext cx="838200" cy="781854"/>
                <a:chOff x="2819400" y="1219200"/>
                <a:chExt cx="838200" cy="781854"/>
              </a:xfrm>
            </p:grpSpPr>
            <p:sp>
              <p:nvSpPr>
                <p:cNvPr id="37" name="TextBox 36"/>
                <p:cNvSpPr txBox="1"/>
                <p:nvPr/>
              </p:nvSpPr>
              <p:spPr>
                <a:xfrm>
                  <a:off x="2819400" y="1219200"/>
                  <a:ext cx="811530" cy="477054"/>
                </a:xfrm>
                <a:prstGeom prst="rect">
                  <a:avLst/>
                </a:prstGeom>
                <a:noFill/>
                <a:sp3d prstMaterial="metal">
                  <a:bevelT w="165100"/>
                  <a:bevelB h="95250"/>
                </a:sp3d>
              </p:spPr>
              <p:txBody>
                <a:bodyPr wrap="square" rtlCol="0">
                  <a:spAutoFit/>
                </a:bodyPr>
                <a:lstStyle/>
                <a:p>
                  <a:r>
                    <a:rPr lang="en-US" sz="2500" dirty="0" smtClean="0"/>
                    <a:t>___</a:t>
                  </a:r>
                  <a:endParaRPr lang="en-US" sz="2500" dirty="0"/>
                </a:p>
              </p:txBody>
            </p:sp>
            <p:sp>
              <p:nvSpPr>
                <p:cNvPr id="38" name="TextBox 37"/>
                <p:cNvSpPr txBox="1"/>
                <p:nvPr/>
              </p:nvSpPr>
              <p:spPr>
                <a:xfrm>
                  <a:off x="2971800" y="1524000"/>
                  <a:ext cx="685800" cy="477054"/>
                </a:xfrm>
                <a:prstGeom prst="rect">
                  <a:avLst/>
                </a:prstGeom>
                <a:noFill/>
                <a:sp3d prstMaterial="metal">
                  <a:bevelT w="165100"/>
                  <a:bevelB h="95250"/>
                </a:sp3d>
              </p:spPr>
              <p:txBody>
                <a:bodyPr wrap="square" rtlCol="0">
                  <a:spAutoFit/>
                </a:bodyPr>
                <a:lstStyle/>
                <a:p>
                  <a:r>
                    <a:rPr lang="en-US" sz="2500" dirty="0"/>
                    <a:t>4</a:t>
                  </a:r>
                </a:p>
              </p:txBody>
            </p:sp>
          </p:grpSp>
          <p:sp>
            <p:nvSpPr>
              <p:cNvPr id="36" name="TextBox 35"/>
              <p:cNvSpPr txBox="1"/>
              <p:nvPr/>
            </p:nvSpPr>
            <p:spPr>
              <a:xfrm>
                <a:off x="5257800" y="1275546"/>
                <a:ext cx="304800" cy="477054"/>
              </a:xfrm>
              <a:prstGeom prst="rect">
                <a:avLst/>
              </a:prstGeom>
              <a:noFill/>
              <a:sp3d prstMaterial="metal">
                <a:bevelT w="165100"/>
                <a:bevelB h="95250"/>
              </a:sp3d>
            </p:spPr>
            <p:txBody>
              <a:bodyPr wrap="square" rtlCol="0">
                <a:spAutoFit/>
              </a:bodyPr>
              <a:lstStyle/>
              <a:p>
                <a:r>
                  <a:rPr lang="en-US" sz="2500" dirty="0" smtClean="0"/>
                  <a:t>1</a:t>
                </a:r>
                <a:endParaRPr lang="en-US" sz="2500" dirty="0"/>
              </a:p>
            </p:txBody>
          </p:sp>
        </p:grpSp>
      </p:grpSp>
      <p:graphicFrame>
        <p:nvGraphicFramePr>
          <p:cNvPr id="47" name="Object 46"/>
          <p:cNvGraphicFramePr>
            <a:graphicFrameLocks noChangeAspect="1"/>
          </p:cNvGraphicFramePr>
          <p:nvPr/>
        </p:nvGraphicFramePr>
        <p:xfrm>
          <a:off x="4876800" y="1219200"/>
          <a:ext cx="644525" cy="947738"/>
        </p:xfrm>
        <a:graphic>
          <a:graphicData uri="http://schemas.openxmlformats.org/presentationml/2006/ole">
            <mc:AlternateContent xmlns:mc="http://schemas.openxmlformats.org/markup-compatibility/2006">
              <mc:Choice xmlns:v="urn:schemas-microsoft-com:vml" Requires="v">
                <p:oleObj spid="_x0000_s101385" name="Equation" r:id="rId7" imgW="266400" imgH="393480" progId="Equation.DSMT4">
                  <p:embed/>
                </p:oleObj>
              </mc:Choice>
              <mc:Fallback>
                <p:oleObj name="Equation" r:id="rId7" imgW="266400" imgH="39348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1219200"/>
                        <a:ext cx="644525"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26"/>
                                        </p:tgtEl>
                                      </p:cBhvr>
                                    </p:animEffect>
                                    <p:set>
                                      <p:cBhvr>
                                        <p:cTn id="11" dur="1" fill="hold">
                                          <p:stCondLst>
                                            <p:cond delay="499"/>
                                          </p:stCondLst>
                                        </p:cTn>
                                        <p:tgtEl>
                                          <p:spTgt spid="2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2000" fill="hold"/>
                                        <p:tgtEl>
                                          <p:spTgt spid="31"/>
                                        </p:tgtEl>
                                        <p:attrNameLst>
                                          <p:attrName>ppt_x</p:attrName>
                                        </p:attrNameLst>
                                      </p:cBhvr>
                                      <p:tavLst>
                                        <p:tav tm="0">
                                          <p:val>
                                            <p:strVal val="0-#ppt_w/2"/>
                                          </p:val>
                                        </p:tav>
                                        <p:tav tm="100000">
                                          <p:val>
                                            <p:strVal val="#ppt_x"/>
                                          </p:val>
                                        </p:tav>
                                      </p:tavLst>
                                    </p:anim>
                                    <p:anim calcmode="lin" valueType="num">
                                      <p:cBhvr additive="base">
                                        <p:cTn id="25" dur="2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0" nodeType="clickEffect">
                                  <p:stCondLst>
                                    <p:cond delay="0"/>
                                  </p:stCondLst>
                                  <p:childTnLst>
                                    <p:anim calcmode="lin" valueType="num">
                                      <p:cBhvr additive="base">
                                        <p:cTn id="29" dur="500"/>
                                        <p:tgtEl>
                                          <p:spTgt spid="35"/>
                                        </p:tgtEl>
                                        <p:attrNameLst>
                                          <p:attrName>ppt_x</p:attrName>
                                        </p:attrNameLst>
                                      </p:cBhvr>
                                      <p:tavLst>
                                        <p:tav tm="0">
                                          <p:val>
                                            <p:strVal val="ppt_x"/>
                                          </p:val>
                                        </p:tav>
                                        <p:tav tm="100000">
                                          <p:val>
                                            <p:strVal val="ppt_x"/>
                                          </p:val>
                                        </p:tav>
                                      </p:tavLst>
                                    </p:anim>
                                    <p:anim calcmode="lin" valueType="num">
                                      <p:cBhvr additive="base">
                                        <p:cTn id="30" dur="500"/>
                                        <p:tgtEl>
                                          <p:spTgt spid="35"/>
                                        </p:tgtEl>
                                        <p:attrNameLst>
                                          <p:attrName>ppt_y</p:attrName>
                                        </p:attrNameLst>
                                      </p:cBhvr>
                                      <p:tavLst>
                                        <p:tav tm="0">
                                          <p:val>
                                            <p:strVal val="ppt_y"/>
                                          </p:val>
                                        </p:tav>
                                        <p:tav tm="100000">
                                          <p:val>
                                            <p:strVal val="1+ppt_h/2"/>
                                          </p:val>
                                        </p:tav>
                                      </p:tavLst>
                                    </p:anim>
                                    <p:set>
                                      <p:cBhvr>
                                        <p:cTn id="31" dur="1" fill="hold">
                                          <p:stCondLst>
                                            <p:cond delay="499"/>
                                          </p:stCondLst>
                                        </p:cTn>
                                        <p:tgtEl>
                                          <p:spTgt spid="35"/>
                                        </p:tgtEl>
                                        <p:attrNameLst>
                                          <p:attrName>style.visibility</p:attrName>
                                        </p:attrNameLst>
                                      </p:cBhvr>
                                      <p:to>
                                        <p:strVal val="hidden"/>
                                      </p:to>
                                    </p:set>
                                  </p:childTnLst>
                                </p:cTn>
                              </p:par>
                              <p:par>
                                <p:cTn id="32" presetID="2" presetClass="exit" presetSubtype="4" fill="hold" grpId="0" nodeType="withEffect">
                                  <p:stCondLst>
                                    <p:cond delay="0"/>
                                  </p:stCondLst>
                                  <p:childTnLst>
                                    <p:anim calcmode="lin" valueType="num">
                                      <p:cBhvr additive="base">
                                        <p:cTn id="33" dur="500"/>
                                        <p:tgtEl>
                                          <p:spTgt spid="40"/>
                                        </p:tgtEl>
                                        <p:attrNameLst>
                                          <p:attrName>ppt_x</p:attrName>
                                        </p:attrNameLst>
                                      </p:cBhvr>
                                      <p:tavLst>
                                        <p:tav tm="0">
                                          <p:val>
                                            <p:strVal val="ppt_x"/>
                                          </p:val>
                                        </p:tav>
                                        <p:tav tm="100000">
                                          <p:val>
                                            <p:strVal val="ppt_x"/>
                                          </p:val>
                                        </p:tav>
                                      </p:tavLst>
                                    </p:anim>
                                    <p:anim calcmode="lin" valueType="num">
                                      <p:cBhvr additive="base">
                                        <p:cTn id="34" dur="500"/>
                                        <p:tgtEl>
                                          <p:spTgt spid="40"/>
                                        </p:tgtEl>
                                        <p:attrNameLst>
                                          <p:attrName>ppt_y</p:attrName>
                                        </p:attrNameLst>
                                      </p:cBhvr>
                                      <p:tavLst>
                                        <p:tav tm="0">
                                          <p:val>
                                            <p:strVal val="ppt_y"/>
                                          </p:val>
                                        </p:tav>
                                        <p:tav tm="100000">
                                          <p:val>
                                            <p:strVal val="1+ppt_h/2"/>
                                          </p:val>
                                        </p:tav>
                                      </p:tavLst>
                                    </p:anim>
                                    <p:set>
                                      <p:cBhvr>
                                        <p:cTn id="35" dur="1" fill="hold">
                                          <p:stCondLst>
                                            <p:cond delay="499"/>
                                          </p:stCondLst>
                                        </p:cTn>
                                        <p:tgtEl>
                                          <p:spTgt spid="40"/>
                                        </p:tgtEl>
                                        <p:attrNameLst>
                                          <p:attrName>style.visibility</p:attrName>
                                        </p:attrNameLst>
                                      </p:cBhvr>
                                      <p:to>
                                        <p:strVal val="hidden"/>
                                      </p:to>
                                    </p:set>
                                  </p:childTnLst>
                                </p:cTn>
                              </p:par>
                              <p:par>
                                <p:cTn id="36" presetID="2" presetClass="exit" presetSubtype="4" fill="hold" grpId="0" nodeType="withEffect">
                                  <p:stCondLst>
                                    <p:cond delay="0"/>
                                  </p:stCondLst>
                                  <p:childTnLst>
                                    <p:anim calcmode="lin" valueType="num">
                                      <p:cBhvr additive="base">
                                        <p:cTn id="37" dur="500"/>
                                        <p:tgtEl>
                                          <p:spTgt spid="41"/>
                                        </p:tgtEl>
                                        <p:attrNameLst>
                                          <p:attrName>ppt_x</p:attrName>
                                        </p:attrNameLst>
                                      </p:cBhvr>
                                      <p:tavLst>
                                        <p:tav tm="0">
                                          <p:val>
                                            <p:strVal val="ppt_x"/>
                                          </p:val>
                                        </p:tav>
                                        <p:tav tm="100000">
                                          <p:val>
                                            <p:strVal val="ppt_x"/>
                                          </p:val>
                                        </p:tav>
                                      </p:tavLst>
                                    </p:anim>
                                    <p:anim calcmode="lin" valueType="num">
                                      <p:cBhvr additive="base">
                                        <p:cTn id="38" dur="500"/>
                                        <p:tgtEl>
                                          <p:spTgt spid="41"/>
                                        </p:tgtEl>
                                        <p:attrNameLst>
                                          <p:attrName>ppt_y</p:attrName>
                                        </p:attrNameLst>
                                      </p:cBhvr>
                                      <p:tavLst>
                                        <p:tav tm="0">
                                          <p:val>
                                            <p:strVal val="ppt_y"/>
                                          </p:val>
                                        </p:tav>
                                        <p:tav tm="100000">
                                          <p:val>
                                            <p:strVal val="1+ppt_h/2"/>
                                          </p:val>
                                        </p:tav>
                                      </p:tavLst>
                                    </p:anim>
                                    <p:set>
                                      <p:cBhvr>
                                        <p:cTn id="39" dur="1" fill="hold">
                                          <p:stCondLst>
                                            <p:cond delay="499"/>
                                          </p:stCondLst>
                                        </p:cTn>
                                        <p:tgtEl>
                                          <p:spTgt spid="41"/>
                                        </p:tgtEl>
                                        <p:attrNameLst>
                                          <p:attrName>style.visibility</p:attrName>
                                        </p:attrNameLst>
                                      </p:cBhvr>
                                      <p:to>
                                        <p:strVal val="hidden"/>
                                      </p:to>
                                    </p:set>
                                  </p:childTnLst>
                                </p:cTn>
                              </p:par>
                              <p:par>
                                <p:cTn id="40" presetID="2" presetClass="exit" presetSubtype="4" fill="hold" grpId="0" nodeType="withEffect">
                                  <p:stCondLst>
                                    <p:cond delay="0"/>
                                  </p:stCondLst>
                                  <p:childTnLst>
                                    <p:anim calcmode="lin" valueType="num">
                                      <p:cBhvr additive="base">
                                        <p:cTn id="41" dur="500"/>
                                        <p:tgtEl>
                                          <p:spTgt spid="42"/>
                                        </p:tgtEl>
                                        <p:attrNameLst>
                                          <p:attrName>ppt_x</p:attrName>
                                        </p:attrNameLst>
                                      </p:cBhvr>
                                      <p:tavLst>
                                        <p:tav tm="0">
                                          <p:val>
                                            <p:strVal val="ppt_x"/>
                                          </p:val>
                                        </p:tav>
                                        <p:tav tm="100000">
                                          <p:val>
                                            <p:strVal val="ppt_x"/>
                                          </p:val>
                                        </p:tav>
                                      </p:tavLst>
                                    </p:anim>
                                    <p:anim calcmode="lin" valueType="num">
                                      <p:cBhvr additive="base">
                                        <p:cTn id="42" dur="500"/>
                                        <p:tgtEl>
                                          <p:spTgt spid="42"/>
                                        </p:tgtEl>
                                        <p:attrNameLst>
                                          <p:attrName>ppt_y</p:attrName>
                                        </p:attrNameLst>
                                      </p:cBhvr>
                                      <p:tavLst>
                                        <p:tav tm="0">
                                          <p:val>
                                            <p:strVal val="ppt_y"/>
                                          </p:val>
                                        </p:tav>
                                        <p:tav tm="100000">
                                          <p:val>
                                            <p:strVal val="1+ppt_h/2"/>
                                          </p:val>
                                        </p:tav>
                                      </p:tavLst>
                                    </p:anim>
                                    <p:set>
                                      <p:cBhvr>
                                        <p:cTn id="43" dur="1" fill="hold">
                                          <p:stCondLst>
                                            <p:cond delay="499"/>
                                          </p:stCondLst>
                                        </p:cTn>
                                        <p:tgtEl>
                                          <p:spTgt spid="42"/>
                                        </p:tgtEl>
                                        <p:attrNameLst>
                                          <p:attrName>style.visibility</p:attrName>
                                        </p:attrNameLst>
                                      </p:cBhvr>
                                      <p:to>
                                        <p:strVal val="hidden"/>
                                      </p:to>
                                    </p:set>
                                  </p:childTnLst>
                                </p:cTn>
                              </p:par>
                              <p:par>
                                <p:cTn id="44" presetID="2" presetClass="exit" presetSubtype="4" fill="hold" grpId="0" nodeType="withEffect">
                                  <p:stCondLst>
                                    <p:cond delay="0"/>
                                  </p:stCondLst>
                                  <p:childTnLst>
                                    <p:anim calcmode="lin" valueType="num">
                                      <p:cBhvr additive="base">
                                        <p:cTn id="45" dur="500"/>
                                        <p:tgtEl>
                                          <p:spTgt spid="43"/>
                                        </p:tgtEl>
                                        <p:attrNameLst>
                                          <p:attrName>ppt_x</p:attrName>
                                        </p:attrNameLst>
                                      </p:cBhvr>
                                      <p:tavLst>
                                        <p:tav tm="0">
                                          <p:val>
                                            <p:strVal val="ppt_x"/>
                                          </p:val>
                                        </p:tav>
                                        <p:tav tm="100000">
                                          <p:val>
                                            <p:strVal val="ppt_x"/>
                                          </p:val>
                                        </p:tav>
                                      </p:tavLst>
                                    </p:anim>
                                    <p:anim calcmode="lin" valueType="num">
                                      <p:cBhvr additive="base">
                                        <p:cTn id="46" dur="500"/>
                                        <p:tgtEl>
                                          <p:spTgt spid="43"/>
                                        </p:tgtEl>
                                        <p:attrNameLst>
                                          <p:attrName>ppt_y</p:attrName>
                                        </p:attrNameLst>
                                      </p:cBhvr>
                                      <p:tavLst>
                                        <p:tav tm="0">
                                          <p:val>
                                            <p:strVal val="ppt_y"/>
                                          </p:val>
                                        </p:tav>
                                        <p:tav tm="100000">
                                          <p:val>
                                            <p:strVal val="1+ppt_h/2"/>
                                          </p:val>
                                        </p:tav>
                                      </p:tavLst>
                                    </p:anim>
                                    <p:set>
                                      <p:cBhvr>
                                        <p:cTn id="47" dur="1" fill="hold">
                                          <p:stCondLst>
                                            <p:cond delay="499"/>
                                          </p:stCondLst>
                                        </p:cTn>
                                        <p:tgtEl>
                                          <p:spTgt spid="43"/>
                                        </p:tgtEl>
                                        <p:attrNameLst>
                                          <p:attrName>style.visibility</p:attrName>
                                        </p:attrNameLst>
                                      </p:cBhvr>
                                      <p:to>
                                        <p:strVal val="hidden"/>
                                      </p:to>
                                    </p:set>
                                  </p:childTnLst>
                                </p:cTn>
                              </p:par>
                              <p:par>
                                <p:cTn id="48" presetID="2" presetClass="exit" presetSubtype="4" fill="hold" grpId="0" nodeType="withEffect">
                                  <p:stCondLst>
                                    <p:cond delay="0"/>
                                  </p:stCondLst>
                                  <p:childTnLst>
                                    <p:anim calcmode="lin" valueType="num">
                                      <p:cBhvr additive="base">
                                        <p:cTn id="49" dur="500"/>
                                        <p:tgtEl>
                                          <p:spTgt spid="44"/>
                                        </p:tgtEl>
                                        <p:attrNameLst>
                                          <p:attrName>ppt_x</p:attrName>
                                        </p:attrNameLst>
                                      </p:cBhvr>
                                      <p:tavLst>
                                        <p:tav tm="0">
                                          <p:val>
                                            <p:strVal val="ppt_x"/>
                                          </p:val>
                                        </p:tav>
                                        <p:tav tm="100000">
                                          <p:val>
                                            <p:strVal val="ppt_x"/>
                                          </p:val>
                                        </p:tav>
                                      </p:tavLst>
                                    </p:anim>
                                    <p:anim calcmode="lin" valueType="num">
                                      <p:cBhvr additive="base">
                                        <p:cTn id="50" dur="500"/>
                                        <p:tgtEl>
                                          <p:spTgt spid="44"/>
                                        </p:tgtEl>
                                        <p:attrNameLst>
                                          <p:attrName>ppt_y</p:attrName>
                                        </p:attrNameLst>
                                      </p:cBhvr>
                                      <p:tavLst>
                                        <p:tav tm="0">
                                          <p:val>
                                            <p:strVal val="ppt_y"/>
                                          </p:val>
                                        </p:tav>
                                        <p:tav tm="100000">
                                          <p:val>
                                            <p:strVal val="1+ppt_h/2"/>
                                          </p:val>
                                        </p:tav>
                                      </p:tavLst>
                                    </p:anim>
                                    <p:set>
                                      <p:cBhvr>
                                        <p:cTn id="51" dur="1" fill="hold">
                                          <p:stCondLst>
                                            <p:cond delay="499"/>
                                          </p:stCondLst>
                                        </p:cTn>
                                        <p:tgtEl>
                                          <p:spTgt spid="44"/>
                                        </p:tgtEl>
                                        <p:attrNameLst>
                                          <p:attrName>style.visibility</p:attrName>
                                        </p:attrNameLst>
                                      </p:cBhvr>
                                      <p:to>
                                        <p:strVal val="hidden"/>
                                      </p:to>
                                    </p:set>
                                  </p:childTnLst>
                                </p:cTn>
                              </p:par>
                              <p:par>
                                <p:cTn id="52" presetID="2" presetClass="exit" presetSubtype="4" fill="hold" grpId="0" nodeType="withEffect">
                                  <p:stCondLst>
                                    <p:cond delay="0"/>
                                  </p:stCondLst>
                                  <p:childTnLst>
                                    <p:anim calcmode="lin" valueType="num">
                                      <p:cBhvr additive="base">
                                        <p:cTn id="53" dur="500"/>
                                        <p:tgtEl>
                                          <p:spTgt spid="45"/>
                                        </p:tgtEl>
                                        <p:attrNameLst>
                                          <p:attrName>ppt_x</p:attrName>
                                        </p:attrNameLst>
                                      </p:cBhvr>
                                      <p:tavLst>
                                        <p:tav tm="0">
                                          <p:val>
                                            <p:strVal val="ppt_x"/>
                                          </p:val>
                                        </p:tav>
                                        <p:tav tm="100000">
                                          <p:val>
                                            <p:strVal val="ppt_x"/>
                                          </p:val>
                                        </p:tav>
                                      </p:tavLst>
                                    </p:anim>
                                    <p:anim calcmode="lin" valueType="num">
                                      <p:cBhvr additive="base">
                                        <p:cTn id="54" dur="500"/>
                                        <p:tgtEl>
                                          <p:spTgt spid="45"/>
                                        </p:tgtEl>
                                        <p:attrNameLst>
                                          <p:attrName>ppt_y</p:attrName>
                                        </p:attrNameLst>
                                      </p:cBhvr>
                                      <p:tavLst>
                                        <p:tav tm="0">
                                          <p:val>
                                            <p:strVal val="ppt_y"/>
                                          </p:val>
                                        </p:tav>
                                        <p:tav tm="100000">
                                          <p:val>
                                            <p:strVal val="1+ppt_h/2"/>
                                          </p:val>
                                        </p:tav>
                                      </p:tavLst>
                                    </p:anim>
                                    <p:set>
                                      <p:cBhvr>
                                        <p:cTn id="55" dur="1" fill="hold">
                                          <p:stCondLst>
                                            <p:cond delay="499"/>
                                          </p:stCondLst>
                                        </p:cTn>
                                        <p:tgtEl>
                                          <p:spTgt spid="45"/>
                                        </p:tgtEl>
                                        <p:attrNameLst>
                                          <p:attrName>style.visibility</p:attrName>
                                        </p:attrNameLst>
                                      </p:cBhvr>
                                      <p:to>
                                        <p:strVal val="hidden"/>
                                      </p:to>
                                    </p:set>
                                  </p:childTnLst>
                                </p:cTn>
                              </p:par>
                              <p:par>
                                <p:cTn id="56" presetID="2" presetClass="exit" presetSubtype="4" fill="hold" grpId="0" nodeType="withEffect">
                                  <p:stCondLst>
                                    <p:cond delay="0"/>
                                  </p:stCondLst>
                                  <p:childTnLst>
                                    <p:anim calcmode="lin" valueType="num">
                                      <p:cBhvr additive="base">
                                        <p:cTn id="57" dur="500"/>
                                        <p:tgtEl>
                                          <p:spTgt spid="46"/>
                                        </p:tgtEl>
                                        <p:attrNameLst>
                                          <p:attrName>ppt_x</p:attrName>
                                        </p:attrNameLst>
                                      </p:cBhvr>
                                      <p:tavLst>
                                        <p:tav tm="0">
                                          <p:val>
                                            <p:strVal val="ppt_x"/>
                                          </p:val>
                                        </p:tav>
                                        <p:tav tm="100000">
                                          <p:val>
                                            <p:strVal val="ppt_x"/>
                                          </p:val>
                                        </p:tav>
                                      </p:tavLst>
                                    </p:anim>
                                    <p:anim calcmode="lin" valueType="num">
                                      <p:cBhvr additive="base">
                                        <p:cTn id="58" dur="500"/>
                                        <p:tgtEl>
                                          <p:spTgt spid="46"/>
                                        </p:tgtEl>
                                        <p:attrNameLst>
                                          <p:attrName>ppt_y</p:attrName>
                                        </p:attrNameLst>
                                      </p:cBhvr>
                                      <p:tavLst>
                                        <p:tav tm="0">
                                          <p:val>
                                            <p:strVal val="ppt_y"/>
                                          </p:val>
                                        </p:tav>
                                        <p:tav tm="100000">
                                          <p:val>
                                            <p:strVal val="1+ppt_h/2"/>
                                          </p:val>
                                        </p:tav>
                                      </p:tavLst>
                                    </p:anim>
                                    <p:set>
                                      <p:cBhvr>
                                        <p:cTn id="59" dur="1" fill="hold">
                                          <p:stCondLst>
                                            <p:cond delay="499"/>
                                          </p:stCondLst>
                                        </p:cTn>
                                        <p:tgtEl>
                                          <p:spTgt spid="4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0" grpId="0" animBg="1"/>
      <p:bldP spid="41" grpId="0"/>
      <p:bldP spid="42" grpId="0"/>
      <p:bldP spid="43" grpId="0"/>
      <p:bldP spid="44" grpId="0"/>
      <p:bldP spid="45" grpId="0"/>
      <p:bldP spid="46" grpId="0"/>
      <p:bldP spid="39" grpId="0"/>
      <p:bldP spid="26" grpId="0"/>
      <p:bldP spid="26" grpId="1"/>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3333750" y="1249362"/>
          <a:ext cx="1162050" cy="947738"/>
        </p:xfrm>
        <a:graphic>
          <a:graphicData uri="http://schemas.openxmlformats.org/presentationml/2006/ole">
            <mc:AlternateContent xmlns:mc="http://schemas.openxmlformats.org/markup-compatibility/2006">
              <mc:Choice xmlns:v="urn:schemas-microsoft-com:vml" Requires="v">
                <p:oleObj spid="_x0000_s58376"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49362"/>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80" name="Rectangle 5"/>
          <p:cNvSpPr>
            <a:spLocks noChangeArrowheads="1"/>
          </p:cNvSpPr>
          <p:nvPr/>
        </p:nvSpPr>
        <p:spPr bwMode="auto">
          <a:xfrm>
            <a:off x="3352800" y="37338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1" name="Rectangle 5"/>
          <p:cNvSpPr>
            <a:spLocks noChangeArrowheads="1"/>
          </p:cNvSpPr>
          <p:nvPr/>
        </p:nvSpPr>
        <p:spPr bwMode="auto">
          <a:xfrm>
            <a:off x="27432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2" name="Rectangle 5"/>
          <p:cNvSpPr>
            <a:spLocks noChangeArrowheads="1"/>
          </p:cNvSpPr>
          <p:nvPr/>
        </p:nvSpPr>
        <p:spPr bwMode="auto">
          <a:xfrm>
            <a:off x="21336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3" name="TextBox 82"/>
          <p:cNvSpPr txBox="1"/>
          <p:nvPr/>
        </p:nvSpPr>
        <p:spPr>
          <a:xfrm>
            <a:off x="21336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84" name="TextBox 83"/>
          <p:cNvSpPr txBox="1"/>
          <p:nvPr/>
        </p:nvSpPr>
        <p:spPr>
          <a:xfrm>
            <a:off x="22860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85" name="TextBox 84"/>
          <p:cNvSpPr txBox="1"/>
          <p:nvPr/>
        </p:nvSpPr>
        <p:spPr>
          <a:xfrm>
            <a:off x="23000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86" name="TextBox 85"/>
          <p:cNvSpPr txBox="1"/>
          <p:nvPr/>
        </p:nvSpPr>
        <p:spPr>
          <a:xfrm>
            <a:off x="26670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87" name="TextBox 86"/>
          <p:cNvSpPr txBox="1"/>
          <p:nvPr/>
        </p:nvSpPr>
        <p:spPr>
          <a:xfrm>
            <a:off x="28194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88" name="TextBox 87"/>
          <p:cNvSpPr txBox="1"/>
          <p:nvPr/>
        </p:nvSpPr>
        <p:spPr>
          <a:xfrm>
            <a:off x="28334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89" name="TextBox 88"/>
          <p:cNvSpPr txBox="1"/>
          <p:nvPr/>
        </p:nvSpPr>
        <p:spPr>
          <a:xfrm>
            <a:off x="33528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90" name="TextBox 89"/>
          <p:cNvSpPr txBox="1"/>
          <p:nvPr/>
        </p:nvSpPr>
        <p:spPr>
          <a:xfrm>
            <a:off x="35052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91" name="TextBox 90"/>
          <p:cNvSpPr txBox="1"/>
          <p:nvPr/>
        </p:nvSpPr>
        <p:spPr>
          <a:xfrm>
            <a:off x="35192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92" name="Rectangle 5"/>
          <p:cNvSpPr>
            <a:spLocks noChangeArrowheads="1"/>
          </p:cNvSpPr>
          <p:nvPr/>
        </p:nvSpPr>
        <p:spPr bwMode="auto">
          <a:xfrm>
            <a:off x="46482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3" name="Rectangle 5"/>
          <p:cNvSpPr>
            <a:spLocks noChangeArrowheads="1"/>
          </p:cNvSpPr>
          <p:nvPr/>
        </p:nvSpPr>
        <p:spPr bwMode="auto">
          <a:xfrm>
            <a:off x="40386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4" name="TextBox 93"/>
          <p:cNvSpPr txBox="1"/>
          <p:nvPr/>
        </p:nvSpPr>
        <p:spPr>
          <a:xfrm>
            <a:off x="40386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95" name="TextBox 94"/>
          <p:cNvSpPr txBox="1"/>
          <p:nvPr/>
        </p:nvSpPr>
        <p:spPr>
          <a:xfrm>
            <a:off x="41910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96" name="TextBox 95"/>
          <p:cNvSpPr txBox="1"/>
          <p:nvPr/>
        </p:nvSpPr>
        <p:spPr>
          <a:xfrm>
            <a:off x="42050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97" name="TextBox 96"/>
          <p:cNvSpPr txBox="1"/>
          <p:nvPr/>
        </p:nvSpPr>
        <p:spPr>
          <a:xfrm>
            <a:off x="45720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98" name="TextBox 97"/>
          <p:cNvSpPr txBox="1"/>
          <p:nvPr/>
        </p:nvSpPr>
        <p:spPr>
          <a:xfrm>
            <a:off x="47384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99" name="TextBox 98"/>
          <p:cNvSpPr txBox="1"/>
          <p:nvPr/>
        </p:nvSpPr>
        <p:spPr>
          <a:xfrm>
            <a:off x="47244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graphicFrame>
        <p:nvGraphicFramePr>
          <p:cNvPr id="100" name="Object 99"/>
          <p:cNvGraphicFramePr>
            <a:graphicFrameLocks noChangeAspect="1"/>
          </p:cNvGraphicFramePr>
          <p:nvPr/>
        </p:nvGraphicFramePr>
        <p:xfrm>
          <a:off x="4508500" y="1262062"/>
          <a:ext cx="368300" cy="947738"/>
        </p:xfrm>
        <a:graphic>
          <a:graphicData uri="http://schemas.openxmlformats.org/presentationml/2006/ole">
            <mc:AlternateContent xmlns:mc="http://schemas.openxmlformats.org/markup-compatibility/2006">
              <mc:Choice xmlns:v="urn:schemas-microsoft-com:vml" Requires="v">
                <p:oleObj spid="_x0000_s58377" name="Equation" r:id="rId5" imgW="152280" imgH="393480" progId="Equation.DSMT4">
                  <p:embed/>
                </p:oleObj>
              </mc:Choice>
              <mc:Fallback>
                <p:oleObj name="Equation" r:id="rId5" imgW="152280" imgH="39348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0" y="1262062"/>
                        <a:ext cx="3683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 name="TextBox 100"/>
          <p:cNvSpPr txBox="1"/>
          <p:nvPr/>
        </p:nvSpPr>
        <p:spPr>
          <a:xfrm>
            <a:off x="1752600" y="4713982"/>
            <a:ext cx="59436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Represent the first fraction. (</a:t>
            </a:r>
            <a:r>
              <a:rPr lang="en-US" sz="3200" b="1" dirty="0" smtClean="0">
                <a:solidFill>
                  <a:srgbClr val="0070C0"/>
                </a:solidFill>
                <a:latin typeface="Verdana" pitchFamily="34" charset="0"/>
              </a:rPr>
              <a:t>minuend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102" name="TextBox 101"/>
          <p:cNvSpPr txBox="1"/>
          <p:nvPr/>
        </p:nvSpPr>
        <p:spPr>
          <a:xfrm>
            <a:off x="0" y="57045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Subtract or take away the second fraction. (</a:t>
            </a:r>
            <a:r>
              <a:rPr lang="en-US" sz="3200" b="1" dirty="0" smtClean="0">
                <a:solidFill>
                  <a:srgbClr val="0070C0"/>
                </a:solidFill>
                <a:latin typeface="Verdana" pitchFamily="34" charset="0"/>
              </a:rPr>
              <a:t>subtrahend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500" fill="hold"/>
                                        <p:tgtEl>
                                          <p:spTgt spid="80"/>
                                        </p:tgtEl>
                                        <p:attrNameLst>
                                          <p:attrName>ppt_x</p:attrName>
                                        </p:attrNameLst>
                                      </p:cBhvr>
                                      <p:tavLst>
                                        <p:tav tm="0">
                                          <p:val>
                                            <p:strVal val="#ppt_x"/>
                                          </p:val>
                                        </p:tav>
                                        <p:tav tm="100000">
                                          <p:val>
                                            <p:strVal val="#ppt_x"/>
                                          </p:val>
                                        </p:tav>
                                      </p:tavLst>
                                    </p:anim>
                                    <p:anim calcmode="lin" valueType="num">
                                      <p:cBhvr additive="base">
                                        <p:cTn id="12" dur="500" fill="hold"/>
                                        <p:tgtEl>
                                          <p:spTgt spid="8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anim calcmode="lin" valueType="num">
                                      <p:cBhvr additive="base">
                                        <p:cTn id="15" dur="500" fill="hold"/>
                                        <p:tgtEl>
                                          <p:spTgt spid="81"/>
                                        </p:tgtEl>
                                        <p:attrNameLst>
                                          <p:attrName>ppt_x</p:attrName>
                                        </p:attrNameLst>
                                      </p:cBhvr>
                                      <p:tavLst>
                                        <p:tav tm="0">
                                          <p:val>
                                            <p:strVal val="#ppt_x"/>
                                          </p:val>
                                        </p:tav>
                                        <p:tav tm="100000">
                                          <p:val>
                                            <p:strVal val="#ppt_x"/>
                                          </p:val>
                                        </p:tav>
                                      </p:tavLst>
                                    </p:anim>
                                    <p:anim calcmode="lin" valueType="num">
                                      <p:cBhvr additive="base">
                                        <p:cTn id="16" dur="500" fill="hold"/>
                                        <p:tgtEl>
                                          <p:spTgt spid="8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500" fill="hold"/>
                                        <p:tgtEl>
                                          <p:spTgt spid="82"/>
                                        </p:tgtEl>
                                        <p:attrNameLst>
                                          <p:attrName>ppt_x</p:attrName>
                                        </p:attrNameLst>
                                      </p:cBhvr>
                                      <p:tavLst>
                                        <p:tav tm="0">
                                          <p:val>
                                            <p:strVal val="#ppt_x"/>
                                          </p:val>
                                        </p:tav>
                                        <p:tav tm="100000">
                                          <p:val>
                                            <p:strVal val="#ppt_x"/>
                                          </p:val>
                                        </p:tav>
                                      </p:tavLst>
                                    </p:anim>
                                    <p:anim calcmode="lin" valueType="num">
                                      <p:cBhvr additive="base">
                                        <p:cTn id="20" dur="500" fill="hold"/>
                                        <p:tgtEl>
                                          <p:spTgt spid="8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ppt_x"/>
                                          </p:val>
                                        </p:tav>
                                        <p:tav tm="100000">
                                          <p:val>
                                            <p:strVal val="#ppt_x"/>
                                          </p:val>
                                        </p:tav>
                                      </p:tavLst>
                                    </p:anim>
                                    <p:anim calcmode="lin" valueType="num">
                                      <p:cBhvr additive="base">
                                        <p:cTn id="24" dur="500" fill="hold"/>
                                        <p:tgtEl>
                                          <p:spTgt spid="8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4"/>
                                        </p:tgtEl>
                                        <p:attrNameLst>
                                          <p:attrName>style.visibility</p:attrName>
                                        </p:attrNameLst>
                                      </p:cBhvr>
                                      <p:to>
                                        <p:strVal val="visible"/>
                                      </p:to>
                                    </p:set>
                                    <p:anim calcmode="lin" valueType="num">
                                      <p:cBhvr additive="base">
                                        <p:cTn id="27" dur="500" fill="hold"/>
                                        <p:tgtEl>
                                          <p:spTgt spid="84"/>
                                        </p:tgtEl>
                                        <p:attrNameLst>
                                          <p:attrName>ppt_x</p:attrName>
                                        </p:attrNameLst>
                                      </p:cBhvr>
                                      <p:tavLst>
                                        <p:tav tm="0">
                                          <p:val>
                                            <p:strVal val="#ppt_x"/>
                                          </p:val>
                                        </p:tav>
                                        <p:tav tm="100000">
                                          <p:val>
                                            <p:strVal val="#ppt_x"/>
                                          </p:val>
                                        </p:tav>
                                      </p:tavLst>
                                    </p:anim>
                                    <p:anim calcmode="lin" valueType="num">
                                      <p:cBhvr additive="base">
                                        <p:cTn id="28" dur="500" fill="hold"/>
                                        <p:tgtEl>
                                          <p:spTgt spid="8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5"/>
                                        </p:tgtEl>
                                        <p:attrNameLst>
                                          <p:attrName>style.visibility</p:attrName>
                                        </p:attrNameLst>
                                      </p:cBhvr>
                                      <p:to>
                                        <p:strVal val="visible"/>
                                      </p:to>
                                    </p:set>
                                    <p:anim calcmode="lin" valueType="num">
                                      <p:cBhvr additive="base">
                                        <p:cTn id="31" dur="500" fill="hold"/>
                                        <p:tgtEl>
                                          <p:spTgt spid="85"/>
                                        </p:tgtEl>
                                        <p:attrNameLst>
                                          <p:attrName>ppt_x</p:attrName>
                                        </p:attrNameLst>
                                      </p:cBhvr>
                                      <p:tavLst>
                                        <p:tav tm="0">
                                          <p:val>
                                            <p:strVal val="#ppt_x"/>
                                          </p:val>
                                        </p:tav>
                                        <p:tav tm="100000">
                                          <p:val>
                                            <p:strVal val="#ppt_x"/>
                                          </p:val>
                                        </p:tav>
                                      </p:tavLst>
                                    </p:anim>
                                    <p:anim calcmode="lin" valueType="num">
                                      <p:cBhvr additive="base">
                                        <p:cTn id="32" dur="500" fill="hold"/>
                                        <p:tgtEl>
                                          <p:spTgt spid="8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ppt_x"/>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7"/>
                                        </p:tgtEl>
                                        <p:attrNameLst>
                                          <p:attrName>style.visibility</p:attrName>
                                        </p:attrNameLst>
                                      </p:cBhvr>
                                      <p:to>
                                        <p:strVal val="visible"/>
                                      </p:to>
                                    </p:set>
                                    <p:anim calcmode="lin" valueType="num">
                                      <p:cBhvr additive="base">
                                        <p:cTn id="39" dur="500" fill="hold"/>
                                        <p:tgtEl>
                                          <p:spTgt spid="87"/>
                                        </p:tgtEl>
                                        <p:attrNameLst>
                                          <p:attrName>ppt_x</p:attrName>
                                        </p:attrNameLst>
                                      </p:cBhvr>
                                      <p:tavLst>
                                        <p:tav tm="0">
                                          <p:val>
                                            <p:strVal val="#ppt_x"/>
                                          </p:val>
                                        </p:tav>
                                        <p:tav tm="100000">
                                          <p:val>
                                            <p:strVal val="#ppt_x"/>
                                          </p:val>
                                        </p:tav>
                                      </p:tavLst>
                                    </p:anim>
                                    <p:anim calcmode="lin" valueType="num">
                                      <p:cBhvr additive="base">
                                        <p:cTn id="40" dur="500" fill="hold"/>
                                        <p:tgtEl>
                                          <p:spTgt spid="8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anim calcmode="lin" valueType="num">
                                      <p:cBhvr additive="base">
                                        <p:cTn id="43" dur="500" fill="hold"/>
                                        <p:tgtEl>
                                          <p:spTgt spid="88"/>
                                        </p:tgtEl>
                                        <p:attrNameLst>
                                          <p:attrName>ppt_x</p:attrName>
                                        </p:attrNameLst>
                                      </p:cBhvr>
                                      <p:tavLst>
                                        <p:tav tm="0">
                                          <p:val>
                                            <p:strVal val="#ppt_x"/>
                                          </p:val>
                                        </p:tav>
                                        <p:tav tm="100000">
                                          <p:val>
                                            <p:strVal val="#ppt_x"/>
                                          </p:val>
                                        </p:tav>
                                      </p:tavLst>
                                    </p:anim>
                                    <p:anim calcmode="lin" valueType="num">
                                      <p:cBhvr additive="base">
                                        <p:cTn id="44" dur="500" fill="hold"/>
                                        <p:tgtEl>
                                          <p:spTgt spid="8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500" fill="hold"/>
                                        <p:tgtEl>
                                          <p:spTgt spid="89"/>
                                        </p:tgtEl>
                                        <p:attrNameLst>
                                          <p:attrName>ppt_x</p:attrName>
                                        </p:attrNameLst>
                                      </p:cBhvr>
                                      <p:tavLst>
                                        <p:tav tm="0">
                                          <p:val>
                                            <p:strVal val="#ppt_x"/>
                                          </p:val>
                                        </p:tav>
                                        <p:tav tm="100000">
                                          <p:val>
                                            <p:strVal val="#ppt_x"/>
                                          </p:val>
                                        </p:tav>
                                      </p:tavLst>
                                    </p:anim>
                                    <p:anim calcmode="lin" valueType="num">
                                      <p:cBhvr additive="base">
                                        <p:cTn id="48" dur="500" fill="hold"/>
                                        <p:tgtEl>
                                          <p:spTgt spid="8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0"/>
                                        </p:tgtEl>
                                        <p:attrNameLst>
                                          <p:attrName>style.visibility</p:attrName>
                                        </p:attrNameLst>
                                      </p:cBhvr>
                                      <p:to>
                                        <p:strVal val="visible"/>
                                      </p:to>
                                    </p:set>
                                    <p:anim calcmode="lin" valueType="num">
                                      <p:cBhvr additive="base">
                                        <p:cTn id="51" dur="500" fill="hold"/>
                                        <p:tgtEl>
                                          <p:spTgt spid="90"/>
                                        </p:tgtEl>
                                        <p:attrNameLst>
                                          <p:attrName>ppt_x</p:attrName>
                                        </p:attrNameLst>
                                      </p:cBhvr>
                                      <p:tavLst>
                                        <p:tav tm="0">
                                          <p:val>
                                            <p:strVal val="#ppt_x"/>
                                          </p:val>
                                        </p:tav>
                                        <p:tav tm="100000">
                                          <p:val>
                                            <p:strVal val="#ppt_x"/>
                                          </p:val>
                                        </p:tav>
                                      </p:tavLst>
                                    </p:anim>
                                    <p:anim calcmode="lin" valueType="num">
                                      <p:cBhvr additive="base">
                                        <p:cTn id="52" dur="500" fill="hold"/>
                                        <p:tgtEl>
                                          <p:spTgt spid="9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91"/>
                                        </p:tgtEl>
                                        <p:attrNameLst>
                                          <p:attrName>style.visibility</p:attrName>
                                        </p:attrNameLst>
                                      </p:cBhvr>
                                      <p:to>
                                        <p:strVal val="visible"/>
                                      </p:to>
                                    </p:set>
                                    <p:anim calcmode="lin" valueType="num">
                                      <p:cBhvr additive="base">
                                        <p:cTn id="55" dur="500" fill="hold"/>
                                        <p:tgtEl>
                                          <p:spTgt spid="91"/>
                                        </p:tgtEl>
                                        <p:attrNameLst>
                                          <p:attrName>ppt_x</p:attrName>
                                        </p:attrNameLst>
                                      </p:cBhvr>
                                      <p:tavLst>
                                        <p:tav tm="0">
                                          <p:val>
                                            <p:strVal val="#ppt_x"/>
                                          </p:val>
                                        </p:tav>
                                        <p:tav tm="100000">
                                          <p:val>
                                            <p:strVal val="#ppt_x"/>
                                          </p:val>
                                        </p:tav>
                                      </p:tavLst>
                                    </p:anim>
                                    <p:anim calcmode="lin" valueType="num">
                                      <p:cBhvr additive="base">
                                        <p:cTn id="56" dur="500" fill="hold"/>
                                        <p:tgtEl>
                                          <p:spTgt spid="91"/>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anim calcmode="lin" valueType="num">
                                      <p:cBhvr additive="base">
                                        <p:cTn id="59" dur="500" fill="hold"/>
                                        <p:tgtEl>
                                          <p:spTgt spid="92"/>
                                        </p:tgtEl>
                                        <p:attrNameLst>
                                          <p:attrName>ppt_x</p:attrName>
                                        </p:attrNameLst>
                                      </p:cBhvr>
                                      <p:tavLst>
                                        <p:tav tm="0">
                                          <p:val>
                                            <p:strVal val="#ppt_x"/>
                                          </p:val>
                                        </p:tav>
                                        <p:tav tm="100000">
                                          <p:val>
                                            <p:strVal val="#ppt_x"/>
                                          </p:val>
                                        </p:tav>
                                      </p:tavLst>
                                    </p:anim>
                                    <p:anim calcmode="lin" valueType="num">
                                      <p:cBhvr additive="base">
                                        <p:cTn id="60" dur="500" fill="hold"/>
                                        <p:tgtEl>
                                          <p:spTgt spid="9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3"/>
                                        </p:tgtEl>
                                        <p:attrNameLst>
                                          <p:attrName>style.visibility</p:attrName>
                                        </p:attrNameLst>
                                      </p:cBhvr>
                                      <p:to>
                                        <p:strVal val="visible"/>
                                      </p:to>
                                    </p:set>
                                    <p:anim calcmode="lin" valueType="num">
                                      <p:cBhvr additive="base">
                                        <p:cTn id="63" dur="500" fill="hold"/>
                                        <p:tgtEl>
                                          <p:spTgt spid="93"/>
                                        </p:tgtEl>
                                        <p:attrNameLst>
                                          <p:attrName>ppt_x</p:attrName>
                                        </p:attrNameLst>
                                      </p:cBhvr>
                                      <p:tavLst>
                                        <p:tav tm="0">
                                          <p:val>
                                            <p:strVal val="#ppt_x"/>
                                          </p:val>
                                        </p:tav>
                                        <p:tav tm="100000">
                                          <p:val>
                                            <p:strVal val="#ppt_x"/>
                                          </p:val>
                                        </p:tav>
                                      </p:tavLst>
                                    </p:anim>
                                    <p:anim calcmode="lin" valueType="num">
                                      <p:cBhvr additive="base">
                                        <p:cTn id="64" dur="500" fill="hold"/>
                                        <p:tgtEl>
                                          <p:spTgt spid="9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additive="base">
                                        <p:cTn id="67" dur="500" fill="hold"/>
                                        <p:tgtEl>
                                          <p:spTgt spid="94"/>
                                        </p:tgtEl>
                                        <p:attrNameLst>
                                          <p:attrName>ppt_x</p:attrName>
                                        </p:attrNameLst>
                                      </p:cBhvr>
                                      <p:tavLst>
                                        <p:tav tm="0">
                                          <p:val>
                                            <p:strVal val="#ppt_x"/>
                                          </p:val>
                                        </p:tav>
                                        <p:tav tm="100000">
                                          <p:val>
                                            <p:strVal val="#ppt_x"/>
                                          </p:val>
                                        </p:tav>
                                      </p:tavLst>
                                    </p:anim>
                                    <p:anim calcmode="lin" valueType="num">
                                      <p:cBhvr additive="base">
                                        <p:cTn id="68" dur="500" fill="hold"/>
                                        <p:tgtEl>
                                          <p:spTgt spid="9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5"/>
                                        </p:tgtEl>
                                        <p:attrNameLst>
                                          <p:attrName>style.visibility</p:attrName>
                                        </p:attrNameLst>
                                      </p:cBhvr>
                                      <p:to>
                                        <p:strVal val="visible"/>
                                      </p:to>
                                    </p:set>
                                    <p:anim calcmode="lin" valueType="num">
                                      <p:cBhvr additive="base">
                                        <p:cTn id="71" dur="500" fill="hold"/>
                                        <p:tgtEl>
                                          <p:spTgt spid="95"/>
                                        </p:tgtEl>
                                        <p:attrNameLst>
                                          <p:attrName>ppt_x</p:attrName>
                                        </p:attrNameLst>
                                      </p:cBhvr>
                                      <p:tavLst>
                                        <p:tav tm="0">
                                          <p:val>
                                            <p:strVal val="#ppt_x"/>
                                          </p:val>
                                        </p:tav>
                                        <p:tav tm="100000">
                                          <p:val>
                                            <p:strVal val="#ppt_x"/>
                                          </p:val>
                                        </p:tav>
                                      </p:tavLst>
                                    </p:anim>
                                    <p:anim calcmode="lin" valueType="num">
                                      <p:cBhvr additive="base">
                                        <p:cTn id="72" dur="500" fill="hold"/>
                                        <p:tgtEl>
                                          <p:spTgt spid="9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6"/>
                                        </p:tgtEl>
                                        <p:attrNameLst>
                                          <p:attrName>style.visibility</p:attrName>
                                        </p:attrNameLst>
                                      </p:cBhvr>
                                      <p:to>
                                        <p:strVal val="visible"/>
                                      </p:to>
                                    </p:set>
                                    <p:anim calcmode="lin" valueType="num">
                                      <p:cBhvr additive="base">
                                        <p:cTn id="75" dur="500" fill="hold"/>
                                        <p:tgtEl>
                                          <p:spTgt spid="96"/>
                                        </p:tgtEl>
                                        <p:attrNameLst>
                                          <p:attrName>ppt_x</p:attrName>
                                        </p:attrNameLst>
                                      </p:cBhvr>
                                      <p:tavLst>
                                        <p:tav tm="0">
                                          <p:val>
                                            <p:strVal val="#ppt_x"/>
                                          </p:val>
                                        </p:tav>
                                        <p:tav tm="100000">
                                          <p:val>
                                            <p:strVal val="#ppt_x"/>
                                          </p:val>
                                        </p:tav>
                                      </p:tavLst>
                                    </p:anim>
                                    <p:anim calcmode="lin" valueType="num">
                                      <p:cBhvr additive="base">
                                        <p:cTn id="76" dur="500" fill="hold"/>
                                        <p:tgtEl>
                                          <p:spTgt spid="9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7"/>
                                        </p:tgtEl>
                                        <p:attrNameLst>
                                          <p:attrName>style.visibility</p:attrName>
                                        </p:attrNameLst>
                                      </p:cBhvr>
                                      <p:to>
                                        <p:strVal val="visible"/>
                                      </p:to>
                                    </p:set>
                                    <p:anim calcmode="lin" valueType="num">
                                      <p:cBhvr additive="base">
                                        <p:cTn id="79" dur="500" fill="hold"/>
                                        <p:tgtEl>
                                          <p:spTgt spid="97"/>
                                        </p:tgtEl>
                                        <p:attrNameLst>
                                          <p:attrName>ppt_x</p:attrName>
                                        </p:attrNameLst>
                                      </p:cBhvr>
                                      <p:tavLst>
                                        <p:tav tm="0">
                                          <p:val>
                                            <p:strVal val="#ppt_x"/>
                                          </p:val>
                                        </p:tav>
                                        <p:tav tm="100000">
                                          <p:val>
                                            <p:strVal val="#ppt_x"/>
                                          </p:val>
                                        </p:tav>
                                      </p:tavLst>
                                    </p:anim>
                                    <p:anim calcmode="lin" valueType="num">
                                      <p:cBhvr additive="base">
                                        <p:cTn id="80" dur="500" fill="hold"/>
                                        <p:tgtEl>
                                          <p:spTgt spid="9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8"/>
                                        </p:tgtEl>
                                        <p:attrNameLst>
                                          <p:attrName>style.visibility</p:attrName>
                                        </p:attrNameLst>
                                      </p:cBhvr>
                                      <p:to>
                                        <p:strVal val="visible"/>
                                      </p:to>
                                    </p:set>
                                    <p:anim calcmode="lin" valueType="num">
                                      <p:cBhvr additive="base">
                                        <p:cTn id="83" dur="500" fill="hold"/>
                                        <p:tgtEl>
                                          <p:spTgt spid="98"/>
                                        </p:tgtEl>
                                        <p:attrNameLst>
                                          <p:attrName>ppt_x</p:attrName>
                                        </p:attrNameLst>
                                      </p:cBhvr>
                                      <p:tavLst>
                                        <p:tav tm="0">
                                          <p:val>
                                            <p:strVal val="#ppt_x"/>
                                          </p:val>
                                        </p:tav>
                                        <p:tav tm="100000">
                                          <p:val>
                                            <p:strVal val="#ppt_x"/>
                                          </p:val>
                                        </p:tav>
                                      </p:tavLst>
                                    </p:anim>
                                    <p:anim calcmode="lin" valueType="num">
                                      <p:cBhvr additive="base">
                                        <p:cTn id="84" dur="500" fill="hold"/>
                                        <p:tgtEl>
                                          <p:spTgt spid="9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9"/>
                                        </p:tgtEl>
                                        <p:attrNameLst>
                                          <p:attrName>style.visibility</p:attrName>
                                        </p:attrNameLst>
                                      </p:cBhvr>
                                      <p:to>
                                        <p:strVal val="visible"/>
                                      </p:to>
                                    </p:set>
                                    <p:anim calcmode="lin" valueType="num">
                                      <p:cBhvr additive="base">
                                        <p:cTn id="87" dur="500" fill="hold"/>
                                        <p:tgtEl>
                                          <p:spTgt spid="99"/>
                                        </p:tgtEl>
                                        <p:attrNameLst>
                                          <p:attrName>ppt_x</p:attrName>
                                        </p:attrNameLst>
                                      </p:cBhvr>
                                      <p:tavLst>
                                        <p:tav tm="0">
                                          <p:val>
                                            <p:strVal val="#ppt_x"/>
                                          </p:val>
                                        </p:tav>
                                        <p:tav tm="100000">
                                          <p:val>
                                            <p:strVal val="#ppt_x"/>
                                          </p:val>
                                        </p:tav>
                                      </p:tavLst>
                                    </p:anim>
                                    <p:anim calcmode="lin" valueType="num">
                                      <p:cBhvr additive="base">
                                        <p:cTn id="88"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92"/>
                                        </p:tgtEl>
                                        <p:attrNameLst>
                                          <p:attrName>ppt_x</p:attrName>
                                        </p:attrNameLst>
                                      </p:cBhvr>
                                      <p:tavLst>
                                        <p:tav tm="0">
                                          <p:val>
                                            <p:strVal val="ppt_x"/>
                                          </p:val>
                                        </p:tav>
                                        <p:tav tm="100000">
                                          <p:val>
                                            <p:strVal val="ppt_x"/>
                                          </p:val>
                                        </p:tav>
                                      </p:tavLst>
                                    </p:anim>
                                    <p:anim calcmode="lin" valueType="num">
                                      <p:cBhvr additive="base">
                                        <p:cTn id="97" dur="500"/>
                                        <p:tgtEl>
                                          <p:spTgt spid="92"/>
                                        </p:tgtEl>
                                        <p:attrNameLst>
                                          <p:attrName>ppt_y</p:attrName>
                                        </p:attrNameLst>
                                      </p:cBhvr>
                                      <p:tavLst>
                                        <p:tav tm="0">
                                          <p:val>
                                            <p:strVal val="ppt_y"/>
                                          </p:val>
                                        </p:tav>
                                        <p:tav tm="100000">
                                          <p:val>
                                            <p:strVal val="1+ppt_h/2"/>
                                          </p:val>
                                        </p:tav>
                                      </p:tavLst>
                                    </p:anim>
                                    <p:set>
                                      <p:cBhvr>
                                        <p:cTn id="98" dur="1" fill="hold">
                                          <p:stCondLst>
                                            <p:cond delay="499"/>
                                          </p:stCondLst>
                                        </p:cTn>
                                        <p:tgtEl>
                                          <p:spTgt spid="92"/>
                                        </p:tgtEl>
                                        <p:attrNameLst>
                                          <p:attrName>style.visibility</p:attrName>
                                        </p:attrNameLst>
                                      </p:cBhvr>
                                      <p:to>
                                        <p:strVal val="hidden"/>
                                      </p:to>
                                    </p:set>
                                  </p:childTnLst>
                                </p:cTn>
                              </p:par>
                              <p:par>
                                <p:cTn id="99" presetID="2" presetClass="exit" presetSubtype="4" fill="hold" grpId="1" nodeType="withEffect">
                                  <p:stCondLst>
                                    <p:cond delay="0"/>
                                  </p:stCondLst>
                                  <p:childTnLst>
                                    <p:anim calcmode="lin" valueType="num">
                                      <p:cBhvr additive="base">
                                        <p:cTn id="100" dur="500"/>
                                        <p:tgtEl>
                                          <p:spTgt spid="97"/>
                                        </p:tgtEl>
                                        <p:attrNameLst>
                                          <p:attrName>ppt_x</p:attrName>
                                        </p:attrNameLst>
                                      </p:cBhvr>
                                      <p:tavLst>
                                        <p:tav tm="0">
                                          <p:val>
                                            <p:strVal val="ppt_x"/>
                                          </p:val>
                                        </p:tav>
                                        <p:tav tm="100000">
                                          <p:val>
                                            <p:strVal val="ppt_x"/>
                                          </p:val>
                                        </p:tav>
                                      </p:tavLst>
                                    </p:anim>
                                    <p:anim calcmode="lin" valueType="num">
                                      <p:cBhvr additive="base">
                                        <p:cTn id="101" dur="500"/>
                                        <p:tgtEl>
                                          <p:spTgt spid="97"/>
                                        </p:tgtEl>
                                        <p:attrNameLst>
                                          <p:attrName>ppt_y</p:attrName>
                                        </p:attrNameLst>
                                      </p:cBhvr>
                                      <p:tavLst>
                                        <p:tav tm="0">
                                          <p:val>
                                            <p:strVal val="ppt_y"/>
                                          </p:val>
                                        </p:tav>
                                        <p:tav tm="100000">
                                          <p:val>
                                            <p:strVal val="1+ppt_h/2"/>
                                          </p:val>
                                        </p:tav>
                                      </p:tavLst>
                                    </p:anim>
                                    <p:set>
                                      <p:cBhvr>
                                        <p:cTn id="102" dur="1" fill="hold">
                                          <p:stCondLst>
                                            <p:cond delay="499"/>
                                          </p:stCondLst>
                                        </p:cTn>
                                        <p:tgtEl>
                                          <p:spTgt spid="97"/>
                                        </p:tgtEl>
                                        <p:attrNameLst>
                                          <p:attrName>style.visibility</p:attrName>
                                        </p:attrNameLst>
                                      </p:cBhvr>
                                      <p:to>
                                        <p:strVal val="hidden"/>
                                      </p:to>
                                    </p:set>
                                  </p:childTnLst>
                                </p:cTn>
                              </p:par>
                              <p:par>
                                <p:cTn id="103" presetID="2" presetClass="exit" presetSubtype="4" fill="hold" grpId="1" nodeType="withEffect">
                                  <p:stCondLst>
                                    <p:cond delay="0"/>
                                  </p:stCondLst>
                                  <p:childTnLst>
                                    <p:anim calcmode="lin" valueType="num">
                                      <p:cBhvr additive="base">
                                        <p:cTn id="104" dur="500"/>
                                        <p:tgtEl>
                                          <p:spTgt spid="98"/>
                                        </p:tgtEl>
                                        <p:attrNameLst>
                                          <p:attrName>ppt_x</p:attrName>
                                        </p:attrNameLst>
                                      </p:cBhvr>
                                      <p:tavLst>
                                        <p:tav tm="0">
                                          <p:val>
                                            <p:strVal val="ppt_x"/>
                                          </p:val>
                                        </p:tav>
                                        <p:tav tm="100000">
                                          <p:val>
                                            <p:strVal val="ppt_x"/>
                                          </p:val>
                                        </p:tav>
                                      </p:tavLst>
                                    </p:anim>
                                    <p:anim calcmode="lin" valueType="num">
                                      <p:cBhvr additive="base">
                                        <p:cTn id="105" dur="500"/>
                                        <p:tgtEl>
                                          <p:spTgt spid="98"/>
                                        </p:tgtEl>
                                        <p:attrNameLst>
                                          <p:attrName>ppt_y</p:attrName>
                                        </p:attrNameLst>
                                      </p:cBhvr>
                                      <p:tavLst>
                                        <p:tav tm="0">
                                          <p:val>
                                            <p:strVal val="ppt_y"/>
                                          </p:val>
                                        </p:tav>
                                        <p:tav tm="100000">
                                          <p:val>
                                            <p:strVal val="1+ppt_h/2"/>
                                          </p:val>
                                        </p:tav>
                                      </p:tavLst>
                                    </p:anim>
                                    <p:set>
                                      <p:cBhvr>
                                        <p:cTn id="106" dur="1" fill="hold">
                                          <p:stCondLst>
                                            <p:cond delay="499"/>
                                          </p:stCondLst>
                                        </p:cTn>
                                        <p:tgtEl>
                                          <p:spTgt spid="98"/>
                                        </p:tgtEl>
                                        <p:attrNameLst>
                                          <p:attrName>style.visibility</p:attrName>
                                        </p:attrNameLst>
                                      </p:cBhvr>
                                      <p:to>
                                        <p:strVal val="hidden"/>
                                      </p:to>
                                    </p:set>
                                  </p:childTnLst>
                                </p:cTn>
                              </p:par>
                              <p:par>
                                <p:cTn id="107" presetID="2" presetClass="exit" presetSubtype="4" fill="hold" grpId="1" nodeType="withEffect">
                                  <p:stCondLst>
                                    <p:cond delay="0"/>
                                  </p:stCondLst>
                                  <p:childTnLst>
                                    <p:anim calcmode="lin" valueType="num">
                                      <p:cBhvr additive="base">
                                        <p:cTn id="108" dur="500"/>
                                        <p:tgtEl>
                                          <p:spTgt spid="99"/>
                                        </p:tgtEl>
                                        <p:attrNameLst>
                                          <p:attrName>ppt_x</p:attrName>
                                        </p:attrNameLst>
                                      </p:cBhvr>
                                      <p:tavLst>
                                        <p:tav tm="0">
                                          <p:val>
                                            <p:strVal val="ppt_x"/>
                                          </p:val>
                                        </p:tav>
                                        <p:tav tm="100000">
                                          <p:val>
                                            <p:strVal val="ppt_x"/>
                                          </p:val>
                                        </p:tav>
                                      </p:tavLst>
                                    </p:anim>
                                    <p:anim calcmode="lin" valueType="num">
                                      <p:cBhvr additive="base">
                                        <p:cTn id="109" dur="500"/>
                                        <p:tgtEl>
                                          <p:spTgt spid="99"/>
                                        </p:tgtEl>
                                        <p:attrNameLst>
                                          <p:attrName>ppt_y</p:attrName>
                                        </p:attrNameLst>
                                      </p:cBhvr>
                                      <p:tavLst>
                                        <p:tav tm="0">
                                          <p:val>
                                            <p:strVal val="ppt_y"/>
                                          </p:val>
                                        </p:tav>
                                        <p:tav tm="100000">
                                          <p:val>
                                            <p:strVal val="1+ppt_h/2"/>
                                          </p:val>
                                        </p:tav>
                                      </p:tavLst>
                                    </p:anim>
                                    <p:set>
                                      <p:cBhvr>
                                        <p:cTn id="110" dur="1" fill="hold">
                                          <p:stCondLst>
                                            <p:cond delay="499"/>
                                          </p:stCondLst>
                                        </p:cTn>
                                        <p:tgtEl>
                                          <p:spTgt spid="99"/>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8" presetClass="emph" presetSubtype="0" fill="hold" grpId="1" nodeType="clickEffect">
                                  <p:stCondLst>
                                    <p:cond delay="0"/>
                                  </p:stCondLst>
                                  <p:childTnLst>
                                    <p:animRot by="21600000">
                                      <p:cBhvr>
                                        <p:cTn id="114" dur="2000" fill="hold"/>
                                        <p:tgtEl>
                                          <p:spTgt spid="80"/>
                                        </p:tgtEl>
                                        <p:attrNameLst>
                                          <p:attrName>r</p:attrName>
                                        </p:attrNameLst>
                                      </p:cBhvr>
                                    </p:animRot>
                                  </p:childTnLst>
                                </p:cTn>
                              </p:par>
                              <p:par>
                                <p:cTn id="115" presetID="8" presetClass="emph" presetSubtype="0" fill="hold" grpId="1" nodeType="withEffect">
                                  <p:stCondLst>
                                    <p:cond delay="0"/>
                                  </p:stCondLst>
                                  <p:childTnLst>
                                    <p:animRot by="21600000">
                                      <p:cBhvr>
                                        <p:cTn id="116" dur="2000" fill="hold"/>
                                        <p:tgtEl>
                                          <p:spTgt spid="81"/>
                                        </p:tgtEl>
                                        <p:attrNameLst>
                                          <p:attrName>r</p:attrName>
                                        </p:attrNameLst>
                                      </p:cBhvr>
                                    </p:animRot>
                                  </p:childTnLst>
                                </p:cTn>
                              </p:par>
                              <p:par>
                                <p:cTn id="117" presetID="8" presetClass="emph" presetSubtype="0" fill="hold" grpId="1" nodeType="withEffect">
                                  <p:stCondLst>
                                    <p:cond delay="0"/>
                                  </p:stCondLst>
                                  <p:childTnLst>
                                    <p:animRot by="21600000">
                                      <p:cBhvr>
                                        <p:cTn id="118" dur="2000" fill="hold"/>
                                        <p:tgtEl>
                                          <p:spTgt spid="82"/>
                                        </p:tgtEl>
                                        <p:attrNameLst>
                                          <p:attrName>r</p:attrName>
                                        </p:attrNameLst>
                                      </p:cBhvr>
                                    </p:animRot>
                                  </p:childTnLst>
                                </p:cTn>
                              </p:par>
                              <p:par>
                                <p:cTn id="119" presetID="8" presetClass="emph" presetSubtype="0" fill="hold" grpId="1" nodeType="withEffect">
                                  <p:stCondLst>
                                    <p:cond delay="0"/>
                                  </p:stCondLst>
                                  <p:childTnLst>
                                    <p:animRot by="21600000">
                                      <p:cBhvr>
                                        <p:cTn id="120" dur="2000" fill="hold"/>
                                        <p:tgtEl>
                                          <p:spTgt spid="83"/>
                                        </p:tgtEl>
                                        <p:attrNameLst>
                                          <p:attrName>r</p:attrName>
                                        </p:attrNameLst>
                                      </p:cBhvr>
                                    </p:animRot>
                                  </p:childTnLst>
                                </p:cTn>
                              </p:par>
                              <p:par>
                                <p:cTn id="121" presetID="8" presetClass="emph" presetSubtype="0" fill="hold" grpId="1" nodeType="withEffect">
                                  <p:stCondLst>
                                    <p:cond delay="0"/>
                                  </p:stCondLst>
                                  <p:childTnLst>
                                    <p:animRot by="21600000">
                                      <p:cBhvr>
                                        <p:cTn id="122" dur="2000" fill="hold"/>
                                        <p:tgtEl>
                                          <p:spTgt spid="84"/>
                                        </p:tgtEl>
                                        <p:attrNameLst>
                                          <p:attrName>r</p:attrName>
                                        </p:attrNameLst>
                                      </p:cBhvr>
                                    </p:animRot>
                                  </p:childTnLst>
                                </p:cTn>
                              </p:par>
                              <p:par>
                                <p:cTn id="123" presetID="8" presetClass="emph" presetSubtype="0" fill="hold" grpId="1" nodeType="withEffect">
                                  <p:stCondLst>
                                    <p:cond delay="0"/>
                                  </p:stCondLst>
                                  <p:childTnLst>
                                    <p:animRot by="21600000">
                                      <p:cBhvr>
                                        <p:cTn id="124" dur="2000" fill="hold"/>
                                        <p:tgtEl>
                                          <p:spTgt spid="85"/>
                                        </p:tgtEl>
                                        <p:attrNameLst>
                                          <p:attrName>r</p:attrName>
                                        </p:attrNameLst>
                                      </p:cBhvr>
                                    </p:animRot>
                                  </p:childTnLst>
                                </p:cTn>
                              </p:par>
                              <p:par>
                                <p:cTn id="125" presetID="8" presetClass="emph" presetSubtype="0" fill="hold" grpId="1" nodeType="withEffect">
                                  <p:stCondLst>
                                    <p:cond delay="0"/>
                                  </p:stCondLst>
                                  <p:childTnLst>
                                    <p:animRot by="21600000">
                                      <p:cBhvr>
                                        <p:cTn id="126" dur="2000" fill="hold"/>
                                        <p:tgtEl>
                                          <p:spTgt spid="86"/>
                                        </p:tgtEl>
                                        <p:attrNameLst>
                                          <p:attrName>r</p:attrName>
                                        </p:attrNameLst>
                                      </p:cBhvr>
                                    </p:animRot>
                                  </p:childTnLst>
                                </p:cTn>
                              </p:par>
                              <p:par>
                                <p:cTn id="127" presetID="8" presetClass="emph" presetSubtype="0" fill="hold" grpId="1" nodeType="withEffect">
                                  <p:stCondLst>
                                    <p:cond delay="0"/>
                                  </p:stCondLst>
                                  <p:childTnLst>
                                    <p:animRot by="21600000">
                                      <p:cBhvr>
                                        <p:cTn id="128" dur="2000" fill="hold"/>
                                        <p:tgtEl>
                                          <p:spTgt spid="87"/>
                                        </p:tgtEl>
                                        <p:attrNameLst>
                                          <p:attrName>r</p:attrName>
                                        </p:attrNameLst>
                                      </p:cBhvr>
                                    </p:animRot>
                                  </p:childTnLst>
                                </p:cTn>
                              </p:par>
                              <p:par>
                                <p:cTn id="129" presetID="8" presetClass="emph" presetSubtype="0" fill="hold" grpId="1" nodeType="withEffect">
                                  <p:stCondLst>
                                    <p:cond delay="0"/>
                                  </p:stCondLst>
                                  <p:childTnLst>
                                    <p:animRot by="21600000">
                                      <p:cBhvr>
                                        <p:cTn id="130" dur="2000" fill="hold"/>
                                        <p:tgtEl>
                                          <p:spTgt spid="88"/>
                                        </p:tgtEl>
                                        <p:attrNameLst>
                                          <p:attrName>r</p:attrName>
                                        </p:attrNameLst>
                                      </p:cBhvr>
                                    </p:animRot>
                                  </p:childTnLst>
                                </p:cTn>
                              </p:par>
                              <p:par>
                                <p:cTn id="131" presetID="8" presetClass="emph" presetSubtype="0" fill="hold" grpId="1" nodeType="withEffect">
                                  <p:stCondLst>
                                    <p:cond delay="0"/>
                                  </p:stCondLst>
                                  <p:childTnLst>
                                    <p:animRot by="21600000">
                                      <p:cBhvr>
                                        <p:cTn id="132" dur="2000" fill="hold"/>
                                        <p:tgtEl>
                                          <p:spTgt spid="89"/>
                                        </p:tgtEl>
                                        <p:attrNameLst>
                                          <p:attrName>r</p:attrName>
                                        </p:attrNameLst>
                                      </p:cBhvr>
                                    </p:animRot>
                                  </p:childTnLst>
                                </p:cTn>
                              </p:par>
                              <p:par>
                                <p:cTn id="133" presetID="8" presetClass="emph" presetSubtype="0" fill="hold" grpId="1" nodeType="withEffect">
                                  <p:stCondLst>
                                    <p:cond delay="0"/>
                                  </p:stCondLst>
                                  <p:childTnLst>
                                    <p:animRot by="21600000">
                                      <p:cBhvr>
                                        <p:cTn id="134" dur="2000" fill="hold"/>
                                        <p:tgtEl>
                                          <p:spTgt spid="90"/>
                                        </p:tgtEl>
                                        <p:attrNameLst>
                                          <p:attrName>r</p:attrName>
                                        </p:attrNameLst>
                                      </p:cBhvr>
                                    </p:animRot>
                                  </p:childTnLst>
                                </p:cTn>
                              </p:par>
                              <p:par>
                                <p:cTn id="135" presetID="8" presetClass="emph" presetSubtype="0" fill="hold" grpId="1" nodeType="withEffect">
                                  <p:stCondLst>
                                    <p:cond delay="0"/>
                                  </p:stCondLst>
                                  <p:childTnLst>
                                    <p:animRot by="21600000">
                                      <p:cBhvr>
                                        <p:cTn id="136" dur="2000" fill="hold"/>
                                        <p:tgtEl>
                                          <p:spTgt spid="91"/>
                                        </p:tgtEl>
                                        <p:attrNameLst>
                                          <p:attrName>r</p:attrName>
                                        </p:attrNameLst>
                                      </p:cBhvr>
                                    </p:animRot>
                                  </p:childTnLst>
                                </p:cTn>
                              </p:par>
                              <p:par>
                                <p:cTn id="137" presetID="8" presetClass="emph" presetSubtype="0" fill="hold" grpId="1" nodeType="withEffect">
                                  <p:stCondLst>
                                    <p:cond delay="0"/>
                                  </p:stCondLst>
                                  <p:childTnLst>
                                    <p:animRot by="21600000">
                                      <p:cBhvr>
                                        <p:cTn id="138" dur="2000" fill="hold"/>
                                        <p:tgtEl>
                                          <p:spTgt spid="93"/>
                                        </p:tgtEl>
                                        <p:attrNameLst>
                                          <p:attrName>r</p:attrName>
                                        </p:attrNameLst>
                                      </p:cBhvr>
                                    </p:animRot>
                                  </p:childTnLst>
                                </p:cTn>
                              </p:par>
                              <p:par>
                                <p:cTn id="139" presetID="8" presetClass="emph" presetSubtype="0" fill="hold" grpId="1" nodeType="withEffect">
                                  <p:stCondLst>
                                    <p:cond delay="0"/>
                                  </p:stCondLst>
                                  <p:childTnLst>
                                    <p:animRot by="21600000">
                                      <p:cBhvr>
                                        <p:cTn id="140" dur="2000" fill="hold"/>
                                        <p:tgtEl>
                                          <p:spTgt spid="94"/>
                                        </p:tgtEl>
                                        <p:attrNameLst>
                                          <p:attrName>r</p:attrName>
                                        </p:attrNameLst>
                                      </p:cBhvr>
                                    </p:animRot>
                                  </p:childTnLst>
                                </p:cTn>
                              </p:par>
                              <p:par>
                                <p:cTn id="141" presetID="8" presetClass="emph" presetSubtype="0" fill="hold" grpId="1" nodeType="withEffect">
                                  <p:stCondLst>
                                    <p:cond delay="0"/>
                                  </p:stCondLst>
                                  <p:childTnLst>
                                    <p:animRot by="21600000">
                                      <p:cBhvr>
                                        <p:cTn id="142" dur="2000" fill="hold"/>
                                        <p:tgtEl>
                                          <p:spTgt spid="95"/>
                                        </p:tgtEl>
                                        <p:attrNameLst>
                                          <p:attrName>r</p:attrName>
                                        </p:attrNameLst>
                                      </p:cBhvr>
                                    </p:animRot>
                                  </p:childTnLst>
                                </p:cTn>
                              </p:par>
                              <p:par>
                                <p:cTn id="143" presetID="8" presetClass="emph" presetSubtype="0" fill="hold" grpId="1" nodeType="withEffect">
                                  <p:stCondLst>
                                    <p:cond delay="0"/>
                                  </p:stCondLst>
                                  <p:childTnLst>
                                    <p:animRot by="21600000">
                                      <p:cBhvr>
                                        <p:cTn id="144" dur="2000" fill="hold"/>
                                        <p:tgtEl>
                                          <p:spTgt spid="96"/>
                                        </p:tgtEl>
                                        <p:attrNameLst>
                                          <p:attrName>r</p:attrName>
                                        </p:attrNameLst>
                                      </p:cBhvr>
                                    </p:animRo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0" grpId="1" animBg="1"/>
      <p:bldP spid="81" grpId="0" animBg="1"/>
      <p:bldP spid="81" grpId="1" animBg="1"/>
      <p:bldP spid="82" grpId="0" animBg="1"/>
      <p:bldP spid="82" grpId="1" animBg="1"/>
      <p:bldP spid="83" grpId="0"/>
      <p:bldP spid="83" grpId="1"/>
      <p:bldP spid="84" grpId="0"/>
      <p:bldP spid="84" grpId="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animBg="1"/>
      <p:bldP spid="92" grpId="1" animBg="1"/>
      <p:bldP spid="93" grpId="0" animBg="1"/>
      <p:bldP spid="93" grpId="1" animBg="1"/>
      <p:bldP spid="94" grpId="0"/>
      <p:bldP spid="94" grpId="1"/>
      <p:bldP spid="95" grpId="0"/>
      <p:bldP spid="95" grpId="1"/>
      <p:bldP spid="96" grpId="0"/>
      <p:bldP spid="96" grpId="1"/>
      <p:bldP spid="97" grpId="0"/>
      <p:bldP spid="97" grpId="1"/>
      <p:bldP spid="98" grpId="0"/>
      <p:bldP spid="98" grpId="1"/>
      <p:bldP spid="99" grpId="0"/>
      <p:bldP spid="99" grpId="1"/>
      <p:bldP spid="101" grpId="0"/>
      <p:bldP spid="10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3333750" y="1249362"/>
          <a:ext cx="1162050" cy="947738"/>
        </p:xfrm>
        <a:graphic>
          <a:graphicData uri="http://schemas.openxmlformats.org/presentationml/2006/ole">
            <mc:AlternateContent xmlns:mc="http://schemas.openxmlformats.org/markup-compatibility/2006">
              <mc:Choice xmlns:v="urn:schemas-microsoft-com:vml" Requires="v">
                <p:oleObj spid="_x0000_s102405"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0" y="1249362"/>
                        <a:ext cx="11620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2133600" y="2773362"/>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27" name="Rectangle 26"/>
          <p:cNvSpPr/>
          <p:nvPr/>
        </p:nvSpPr>
        <p:spPr>
          <a:xfrm>
            <a:off x="2667000" y="639762"/>
            <a:ext cx="3962400" cy="1905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sp>
        <p:nvSpPr>
          <p:cNvPr id="80" name="Rectangle 5"/>
          <p:cNvSpPr>
            <a:spLocks noChangeArrowheads="1"/>
          </p:cNvSpPr>
          <p:nvPr/>
        </p:nvSpPr>
        <p:spPr bwMode="auto">
          <a:xfrm>
            <a:off x="3352800" y="37338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1" name="Rectangle 5"/>
          <p:cNvSpPr>
            <a:spLocks noChangeArrowheads="1"/>
          </p:cNvSpPr>
          <p:nvPr/>
        </p:nvSpPr>
        <p:spPr bwMode="auto">
          <a:xfrm>
            <a:off x="27432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2" name="Rectangle 5"/>
          <p:cNvSpPr>
            <a:spLocks noChangeArrowheads="1"/>
          </p:cNvSpPr>
          <p:nvPr/>
        </p:nvSpPr>
        <p:spPr bwMode="auto">
          <a:xfrm>
            <a:off x="21336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83" name="TextBox 82"/>
          <p:cNvSpPr txBox="1"/>
          <p:nvPr/>
        </p:nvSpPr>
        <p:spPr>
          <a:xfrm>
            <a:off x="21336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84" name="TextBox 83"/>
          <p:cNvSpPr txBox="1"/>
          <p:nvPr/>
        </p:nvSpPr>
        <p:spPr>
          <a:xfrm>
            <a:off x="22860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85" name="TextBox 84"/>
          <p:cNvSpPr txBox="1"/>
          <p:nvPr/>
        </p:nvSpPr>
        <p:spPr>
          <a:xfrm>
            <a:off x="23000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86" name="TextBox 85"/>
          <p:cNvSpPr txBox="1"/>
          <p:nvPr/>
        </p:nvSpPr>
        <p:spPr>
          <a:xfrm>
            <a:off x="26670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87" name="TextBox 86"/>
          <p:cNvSpPr txBox="1"/>
          <p:nvPr/>
        </p:nvSpPr>
        <p:spPr>
          <a:xfrm>
            <a:off x="28194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88" name="TextBox 87"/>
          <p:cNvSpPr txBox="1"/>
          <p:nvPr/>
        </p:nvSpPr>
        <p:spPr>
          <a:xfrm>
            <a:off x="28334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89" name="TextBox 88"/>
          <p:cNvSpPr txBox="1"/>
          <p:nvPr/>
        </p:nvSpPr>
        <p:spPr>
          <a:xfrm>
            <a:off x="33528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90" name="TextBox 89"/>
          <p:cNvSpPr txBox="1"/>
          <p:nvPr/>
        </p:nvSpPr>
        <p:spPr>
          <a:xfrm>
            <a:off x="35052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91" name="TextBox 90"/>
          <p:cNvSpPr txBox="1"/>
          <p:nvPr/>
        </p:nvSpPr>
        <p:spPr>
          <a:xfrm>
            <a:off x="35192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93" name="Rectangle 5"/>
          <p:cNvSpPr>
            <a:spLocks noChangeArrowheads="1"/>
          </p:cNvSpPr>
          <p:nvPr/>
        </p:nvSpPr>
        <p:spPr bwMode="auto">
          <a:xfrm>
            <a:off x="4038600" y="37338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94" name="TextBox 93"/>
          <p:cNvSpPr txBox="1"/>
          <p:nvPr/>
        </p:nvSpPr>
        <p:spPr>
          <a:xfrm>
            <a:off x="4038600" y="3790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95" name="TextBox 94"/>
          <p:cNvSpPr txBox="1"/>
          <p:nvPr/>
        </p:nvSpPr>
        <p:spPr>
          <a:xfrm>
            <a:off x="4191000" y="40949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96" name="TextBox 95"/>
          <p:cNvSpPr txBox="1"/>
          <p:nvPr/>
        </p:nvSpPr>
        <p:spPr>
          <a:xfrm>
            <a:off x="4205068" y="37702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graphicFrame>
        <p:nvGraphicFramePr>
          <p:cNvPr id="100" name="Object 99"/>
          <p:cNvGraphicFramePr>
            <a:graphicFrameLocks noChangeAspect="1"/>
          </p:cNvGraphicFramePr>
          <p:nvPr/>
        </p:nvGraphicFramePr>
        <p:xfrm>
          <a:off x="4508500" y="1262062"/>
          <a:ext cx="368300" cy="947738"/>
        </p:xfrm>
        <a:graphic>
          <a:graphicData uri="http://schemas.openxmlformats.org/presentationml/2006/ole">
            <mc:AlternateContent xmlns:mc="http://schemas.openxmlformats.org/markup-compatibility/2006">
              <mc:Choice xmlns:v="urn:schemas-microsoft-com:vml" Requires="v">
                <p:oleObj spid="_x0000_s102406"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0" y="1262062"/>
                        <a:ext cx="36830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31"/>
          <p:cNvSpPr txBox="1"/>
          <p:nvPr/>
        </p:nvSpPr>
        <p:spPr>
          <a:xfrm>
            <a:off x="76200" y="5694164"/>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difference for fewer fraction strips in another color?</a:t>
            </a: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sp>
        <p:nvSpPr>
          <p:cNvPr id="33" name="TextBox 32"/>
          <p:cNvSpPr txBox="1"/>
          <p:nvPr/>
        </p:nvSpPr>
        <p:spPr>
          <a:xfrm>
            <a:off x="0" y="4754940"/>
            <a:ext cx="9144000" cy="1569660"/>
          </a:xfrm>
          <a:prstGeom prst="rect">
            <a:avLst/>
          </a:prstGeom>
          <a:noFill/>
        </p:spPr>
        <p:txBody>
          <a:bodyPr wrap="square" rtlCol="0">
            <a:spAutoFit/>
          </a:bodyPr>
          <a:lstStyle/>
          <a:p>
            <a:pPr algn="ctr"/>
            <a:r>
              <a:rPr lang="en-US" sz="3200" dirty="0" smtClean="0">
                <a:solidFill>
                  <a:srgbClr val="0070C0"/>
                </a:solidFill>
                <a:latin typeface="Verdana" pitchFamily="34" charset="0"/>
              </a:rPr>
              <a:t>Yes. Legally trading for the fewer fraction strips in another color is </a:t>
            </a:r>
            <a:r>
              <a:rPr lang="en-US" sz="3200" b="1" dirty="0" smtClean="0">
                <a:solidFill>
                  <a:srgbClr val="0070C0"/>
                </a:solidFill>
                <a:latin typeface="Verdana" pitchFamily="34" charset="0"/>
              </a:rPr>
              <a:t>simplifying.</a:t>
            </a:r>
            <a:endParaRPr lang="en-US" sz="3200" dirty="0" smtClean="0">
              <a:solidFill>
                <a:srgbClr val="0070C0"/>
              </a:solidFill>
              <a:latin typeface="Verdana" pitchFamily="34" charset="0"/>
            </a:endParaRPr>
          </a:p>
          <a:p>
            <a:pPr algn="ctr"/>
            <a:r>
              <a:rPr lang="en-US" sz="3200" dirty="0" smtClean="0">
                <a:solidFill>
                  <a:srgbClr val="0070C0"/>
                </a:solidFill>
                <a:latin typeface="Verdana" pitchFamily="34" charset="0"/>
              </a:rPr>
              <a:t> </a:t>
            </a:r>
            <a:endParaRPr lang="en-US" sz="3200" dirty="0">
              <a:solidFill>
                <a:srgbClr val="0070C0"/>
              </a:solidFill>
              <a:latin typeface="Verdana" pitchFamily="34" charset="0"/>
            </a:endParaRPr>
          </a:p>
        </p:txBody>
      </p:sp>
      <p:sp>
        <p:nvSpPr>
          <p:cNvPr id="34" name="TextBox 33"/>
          <p:cNvSpPr txBox="1"/>
          <p:nvPr/>
        </p:nvSpPr>
        <p:spPr>
          <a:xfrm>
            <a:off x="4876800" y="3841750"/>
            <a:ext cx="3810000" cy="584775"/>
          </a:xfrm>
          <a:prstGeom prst="rect">
            <a:avLst/>
          </a:prstGeom>
          <a:noFill/>
        </p:spPr>
        <p:txBody>
          <a:bodyPr wrap="square" rtlCol="0">
            <a:spAutoFit/>
          </a:bodyPr>
          <a:lstStyle/>
          <a:p>
            <a:r>
              <a:rPr lang="en-US" sz="3200" dirty="0" smtClean="0">
                <a:solidFill>
                  <a:srgbClr val="C00000"/>
                </a:solidFill>
                <a:latin typeface="Verdana" pitchFamily="34" charset="0"/>
              </a:rPr>
              <a:t>4 red </a:t>
            </a:r>
            <a:r>
              <a:rPr lang="en-US" sz="3200" dirty="0" smtClean="0">
                <a:latin typeface="Verdana" pitchFamily="34" charset="0"/>
              </a:rPr>
              <a:t>=</a:t>
            </a:r>
            <a:r>
              <a:rPr lang="en-US" sz="3200" dirty="0" smtClean="0">
                <a:solidFill>
                  <a:srgbClr val="FF0000"/>
                </a:solidFill>
                <a:latin typeface="Verdana" pitchFamily="34" charset="0"/>
              </a:rPr>
              <a:t> </a:t>
            </a:r>
            <a:r>
              <a:rPr lang="en-US" sz="3200" dirty="0" smtClean="0">
                <a:solidFill>
                  <a:schemeClr val="accent6">
                    <a:lumMod val="50000"/>
                  </a:schemeClr>
                </a:solidFill>
                <a:latin typeface="Verdana" pitchFamily="34" charset="0"/>
              </a:rPr>
              <a:t>1 brown  </a:t>
            </a:r>
            <a:endParaRPr lang="en-US" sz="3200" dirty="0">
              <a:solidFill>
                <a:schemeClr val="accent6">
                  <a:lumMod val="50000"/>
                </a:schemeClr>
              </a:solidFill>
              <a:latin typeface="Verdana" pitchFamily="34" charset="0"/>
            </a:endParaRPr>
          </a:p>
        </p:txBody>
      </p:sp>
      <p:grpSp>
        <p:nvGrpSpPr>
          <p:cNvPr id="35" name="Group 34"/>
          <p:cNvGrpSpPr/>
          <p:nvPr/>
        </p:nvGrpSpPr>
        <p:grpSpPr>
          <a:xfrm>
            <a:off x="2133600" y="3886200"/>
            <a:ext cx="2514600" cy="914400"/>
            <a:chOff x="4419600" y="1219200"/>
            <a:chExt cx="2590800" cy="914400"/>
          </a:xfrm>
        </p:grpSpPr>
        <p:sp>
          <p:nvSpPr>
            <p:cNvPr id="36" name="Rectangle 4"/>
            <p:cNvSpPr>
              <a:spLocks noChangeArrowheads="1"/>
            </p:cNvSpPr>
            <p:nvPr/>
          </p:nvSpPr>
          <p:spPr bwMode="auto">
            <a:xfrm>
              <a:off x="4419600" y="1219200"/>
              <a:ext cx="2590800" cy="914400"/>
            </a:xfrm>
            <a:prstGeom prst="rect">
              <a:avLst/>
            </a:prstGeom>
            <a:solidFill>
              <a:srgbClr val="996633"/>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7" name="Group 7"/>
            <p:cNvGrpSpPr/>
            <p:nvPr/>
          </p:nvGrpSpPr>
          <p:grpSpPr>
            <a:xfrm>
              <a:off x="5410200" y="1295400"/>
              <a:ext cx="838200" cy="801708"/>
              <a:chOff x="5105400" y="1275546"/>
              <a:chExt cx="838200" cy="801708"/>
            </a:xfrm>
          </p:grpSpPr>
          <p:grpSp>
            <p:nvGrpSpPr>
              <p:cNvPr id="38" name="Group 30"/>
              <p:cNvGrpSpPr/>
              <p:nvPr/>
            </p:nvGrpSpPr>
            <p:grpSpPr>
              <a:xfrm>
                <a:off x="5105400" y="1295400"/>
                <a:ext cx="838200" cy="781854"/>
                <a:chOff x="2819400" y="1219200"/>
                <a:chExt cx="838200" cy="781854"/>
              </a:xfrm>
            </p:grpSpPr>
            <p:sp>
              <p:nvSpPr>
                <p:cNvPr id="40" name="TextBox 3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41" name="TextBox 40"/>
                <p:cNvSpPr txBox="1"/>
                <p:nvPr/>
              </p:nvSpPr>
              <p:spPr>
                <a:xfrm>
                  <a:off x="2971800" y="1524000"/>
                  <a:ext cx="685800" cy="477054"/>
                </a:xfrm>
                <a:prstGeom prst="rect">
                  <a:avLst/>
                </a:prstGeom>
                <a:noFill/>
              </p:spPr>
              <p:txBody>
                <a:bodyPr wrap="square" rtlCol="0">
                  <a:spAutoFit/>
                </a:bodyPr>
                <a:lstStyle/>
                <a:p>
                  <a:r>
                    <a:rPr lang="en-US" sz="2500" dirty="0" smtClean="0"/>
                    <a:t>2</a:t>
                  </a:r>
                  <a:endParaRPr lang="en-US" sz="2500" dirty="0"/>
                </a:p>
              </p:txBody>
            </p:sp>
          </p:grpSp>
          <p:sp>
            <p:nvSpPr>
              <p:cNvPr id="39" name="TextBox 3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aphicFrame>
        <p:nvGraphicFramePr>
          <p:cNvPr id="42" name="Object 41"/>
          <p:cNvGraphicFramePr>
            <a:graphicFrameLocks noChangeAspect="1"/>
          </p:cNvGraphicFramePr>
          <p:nvPr/>
        </p:nvGraphicFramePr>
        <p:xfrm>
          <a:off x="4979988" y="1262063"/>
          <a:ext cx="644525" cy="947737"/>
        </p:xfrm>
        <a:graphic>
          <a:graphicData uri="http://schemas.openxmlformats.org/presentationml/2006/ole">
            <mc:AlternateContent xmlns:mc="http://schemas.openxmlformats.org/markup-compatibility/2006">
              <mc:Choice xmlns:v="urn:schemas-microsoft-com:vml" Requires="v">
                <p:oleObj spid="_x0000_s102407" name="Equation" r:id="rId7" imgW="266400" imgH="393480" progId="Equation.DSMT4">
                  <p:embed/>
                </p:oleObj>
              </mc:Choice>
              <mc:Fallback>
                <p:oleObj name="Equation" r:id="rId7" imgW="266400" imgH="39348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79988" y="1262063"/>
                        <a:ext cx="644525"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32"/>
                                        </p:tgtEl>
                                      </p:cBhvr>
                                    </p:animEffect>
                                    <p:set>
                                      <p:cBhvr>
                                        <p:cTn id="11" dur="1" fill="hold">
                                          <p:stCondLst>
                                            <p:cond delay="499"/>
                                          </p:stCondLst>
                                        </p:cTn>
                                        <p:tgtEl>
                                          <p:spTgt spid="3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0" nodeType="clickEffect">
                                  <p:stCondLst>
                                    <p:cond delay="0"/>
                                  </p:stCondLst>
                                  <p:childTnLst>
                                    <p:anim calcmode="lin" valueType="num">
                                      <p:cBhvr additive="base">
                                        <p:cTn id="29" dur="500"/>
                                        <p:tgtEl>
                                          <p:spTgt spid="80"/>
                                        </p:tgtEl>
                                        <p:attrNameLst>
                                          <p:attrName>ppt_x</p:attrName>
                                        </p:attrNameLst>
                                      </p:cBhvr>
                                      <p:tavLst>
                                        <p:tav tm="0">
                                          <p:val>
                                            <p:strVal val="ppt_x"/>
                                          </p:val>
                                        </p:tav>
                                        <p:tav tm="100000">
                                          <p:val>
                                            <p:strVal val="ppt_x"/>
                                          </p:val>
                                        </p:tav>
                                      </p:tavLst>
                                    </p:anim>
                                    <p:anim calcmode="lin" valueType="num">
                                      <p:cBhvr additive="base">
                                        <p:cTn id="30" dur="500"/>
                                        <p:tgtEl>
                                          <p:spTgt spid="80"/>
                                        </p:tgtEl>
                                        <p:attrNameLst>
                                          <p:attrName>ppt_y</p:attrName>
                                        </p:attrNameLst>
                                      </p:cBhvr>
                                      <p:tavLst>
                                        <p:tav tm="0">
                                          <p:val>
                                            <p:strVal val="ppt_y"/>
                                          </p:val>
                                        </p:tav>
                                        <p:tav tm="100000">
                                          <p:val>
                                            <p:strVal val="1+ppt_h/2"/>
                                          </p:val>
                                        </p:tav>
                                      </p:tavLst>
                                    </p:anim>
                                    <p:set>
                                      <p:cBhvr>
                                        <p:cTn id="31" dur="1" fill="hold">
                                          <p:stCondLst>
                                            <p:cond delay="499"/>
                                          </p:stCondLst>
                                        </p:cTn>
                                        <p:tgtEl>
                                          <p:spTgt spid="80"/>
                                        </p:tgtEl>
                                        <p:attrNameLst>
                                          <p:attrName>style.visibility</p:attrName>
                                        </p:attrNameLst>
                                      </p:cBhvr>
                                      <p:to>
                                        <p:strVal val="hidden"/>
                                      </p:to>
                                    </p:set>
                                  </p:childTnLst>
                                </p:cTn>
                              </p:par>
                              <p:par>
                                <p:cTn id="32" presetID="2" presetClass="exit" presetSubtype="4" fill="hold" grpId="0" nodeType="withEffect">
                                  <p:stCondLst>
                                    <p:cond delay="0"/>
                                  </p:stCondLst>
                                  <p:childTnLst>
                                    <p:anim calcmode="lin" valueType="num">
                                      <p:cBhvr additive="base">
                                        <p:cTn id="33" dur="500"/>
                                        <p:tgtEl>
                                          <p:spTgt spid="81"/>
                                        </p:tgtEl>
                                        <p:attrNameLst>
                                          <p:attrName>ppt_x</p:attrName>
                                        </p:attrNameLst>
                                      </p:cBhvr>
                                      <p:tavLst>
                                        <p:tav tm="0">
                                          <p:val>
                                            <p:strVal val="ppt_x"/>
                                          </p:val>
                                        </p:tav>
                                        <p:tav tm="100000">
                                          <p:val>
                                            <p:strVal val="ppt_x"/>
                                          </p:val>
                                        </p:tav>
                                      </p:tavLst>
                                    </p:anim>
                                    <p:anim calcmode="lin" valueType="num">
                                      <p:cBhvr additive="base">
                                        <p:cTn id="34" dur="500"/>
                                        <p:tgtEl>
                                          <p:spTgt spid="81"/>
                                        </p:tgtEl>
                                        <p:attrNameLst>
                                          <p:attrName>ppt_y</p:attrName>
                                        </p:attrNameLst>
                                      </p:cBhvr>
                                      <p:tavLst>
                                        <p:tav tm="0">
                                          <p:val>
                                            <p:strVal val="ppt_y"/>
                                          </p:val>
                                        </p:tav>
                                        <p:tav tm="100000">
                                          <p:val>
                                            <p:strVal val="1+ppt_h/2"/>
                                          </p:val>
                                        </p:tav>
                                      </p:tavLst>
                                    </p:anim>
                                    <p:set>
                                      <p:cBhvr>
                                        <p:cTn id="35" dur="1" fill="hold">
                                          <p:stCondLst>
                                            <p:cond delay="499"/>
                                          </p:stCondLst>
                                        </p:cTn>
                                        <p:tgtEl>
                                          <p:spTgt spid="81"/>
                                        </p:tgtEl>
                                        <p:attrNameLst>
                                          <p:attrName>style.visibility</p:attrName>
                                        </p:attrNameLst>
                                      </p:cBhvr>
                                      <p:to>
                                        <p:strVal val="hidden"/>
                                      </p:to>
                                    </p:set>
                                  </p:childTnLst>
                                </p:cTn>
                              </p:par>
                              <p:par>
                                <p:cTn id="36" presetID="2" presetClass="exit" presetSubtype="4" fill="hold" grpId="0" nodeType="withEffect">
                                  <p:stCondLst>
                                    <p:cond delay="0"/>
                                  </p:stCondLst>
                                  <p:childTnLst>
                                    <p:anim calcmode="lin" valueType="num">
                                      <p:cBhvr additive="base">
                                        <p:cTn id="37" dur="500"/>
                                        <p:tgtEl>
                                          <p:spTgt spid="82"/>
                                        </p:tgtEl>
                                        <p:attrNameLst>
                                          <p:attrName>ppt_x</p:attrName>
                                        </p:attrNameLst>
                                      </p:cBhvr>
                                      <p:tavLst>
                                        <p:tav tm="0">
                                          <p:val>
                                            <p:strVal val="ppt_x"/>
                                          </p:val>
                                        </p:tav>
                                        <p:tav tm="100000">
                                          <p:val>
                                            <p:strVal val="ppt_x"/>
                                          </p:val>
                                        </p:tav>
                                      </p:tavLst>
                                    </p:anim>
                                    <p:anim calcmode="lin" valueType="num">
                                      <p:cBhvr additive="base">
                                        <p:cTn id="38" dur="500"/>
                                        <p:tgtEl>
                                          <p:spTgt spid="82"/>
                                        </p:tgtEl>
                                        <p:attrNameLst>
                                          <p:attrName>ppt_y</p:attrName>
                                        </p:attrNameLst>
                                      </p:cBhvr>
                                      <p:tavLst>
                                        <p:tav tm="0">
                                          <p:val>
                                            <p:strVal val="ppt_y"/>
                                          </p:val>
                                        </p:tav>
                                        <p:tav tm="100000">
                                          <p:val>
                                            <p:strVal val="1+ppt_h/2"/>
                                          </p:val>
                                        </p:tav>
                                      </p:tavLst>
                                    </p:anim>
                                    <p:set>
                                      <p:cBhvr>
                                        <p:cTn id="39" dur="1" fill="hold">
                                          <p:stCondLst>
                                            <p:cond delay="499"/>
                                          </p:stCondLst>
                                        </p:cTn>
                                        <p:tgtEl>
                                          <p:spTgt spid="82"/>
                                        </p:tgtEl>
                                        <p:attrNameLst>
                                          <p:attrName>style.visibility</p:attrName>
                                        </p:attrNameLst>
                                      </p:cBhvr>
                                      <p:to>
                                        <p:strVal val="hidden"/>
                                      </p:to>
                                    </p:set>
                                  </p:childTnLst>
                                </p:cTn>
                              </p:par>
                              <p:par>
                                <p:cTn id="40" presetID="2" presetClass="exit" presetSubtype="4" fill="hold" grpId="0" nodeType="withEffect">
                                  <p:stCondLst>
                                    <p:cond delay="0"/>
                                  </p:stCondLst>
                                  <p:childTnLst>
                                    <p:anim calcmode="lin" valueType="num">
                                      <p:cBhvr additive="base">
                                        <p:cTn id="41" dur="500"/>
                                        <p:tgtEl>
                                          <p:spTgt spid="83"/>
                                        </p:tgtEl>
                                        <p:attrNameLst>
                                          <p:attrName>ppt_x</p:attrName>
                                        </p:attrNameLst>
                                      </p:cBhvr>
                                      <p:tavLst>
                                        <p:tav tm="0">
                                          <p:val>
                                            <p:strVal val="ppt_x"/>
                                          </p:val>
                                        </p:tav>
                                        <p:tav tm="100000">
                                          <p:val>
                                            <p:strVal val="ppt_x"/>
                                          </p:val>
                                        </p:tav>
                                      </p:tavLst>
                                    </p:anim>
                                    <p:anim calcmode="lin" valueType="num">
                                      <p:cBhvr additive="base">
                                        <p:cTn id="42" dur="500"/>
                                        <p:tgtEl>
                                          <p:spTgt spid="83"/>
                                        </p:tgtEl>
                                        <p:attrNameLst>
                                          <p:attrName>ppt_y</p:attrName>
                                        </p:attrNameLst>
                                      </p:cBhvr>
                                      <p:tavLst>
                                        <p:tav tm="0">
                                          <p:val>
                                            <p:strVal val="ppt_y"/>
                                          </p:val>
                                        </p:tav>
                                        <p:tav tm="100000">
                                          <p:val>
                                            <p:strVal val="1+ppt_h/2"/>
                                          </p:val>
                                        </p:tav>
                                      </p:tavLst>
                                    </p:anim>
                                    <p:set>
                                      <p:cBhvr>
                                        <p:cTn id="43" dur="1" fill="hold">
                                          <p:stCondLst>
                                            <p:cond delay="499"/>
                                          </p:stCondLst>
                                        </p:cTn>
                                        <p:tgtEl>
                                          <p:spTgt spid="83"/>
                                        </p:tgtEl>
                                        <p:attrNameLst>
                                          <p:attrName>style.visibility</p:attrName>
                                        </p:attrNameLst>
                                      </p:cBhvr>
                                      <p:to>
                                        <p:strVal val="hidden"/>
                                      </p:to>
                                    </p:set>
                                  </p:childTnLst>
                                </p:cTn>
                              </p:par>
                              <p:par>
                                <p:cTn id="44" presetID="2" presetClass="exit" presetSubtype="4" fill="hold" grpId="0" nodeType="withEffect">
                                  <p:stCondLst>
                                    <p:cond delay="0"/>
                                  </p:stCondLst>
                                  <p:childTnLst>
                                    <p:anim calcmode="lin" valueType="num">
                                      <p:cBhvr additive="base">
                                        <p:cTn id="45" dur="500"/>
                                        <p:tgtEl>
                                          <p:spTgt spid="84"/>
                                        </p:tgtEl>
                                        <p:attrNameLst>
                                          <p:attrName>ppt_x</p:attrName>
                                        </p:attrNameLst>
                                      </p:cBhvr>
                                      <p:tavLst>
                                        <p:tav tm="0">
                                          <p:val>
                                            <p:strVal val="ppt_x"/>
                                          </p:val>
                                        </p:tav>
                                        <p:tav tm="100000">
                                          <p:val>
                                            <p:strVal val="ppt_x"/>
                                          </p:val>
                                        </p:tav>
                                      </p:tavLst>
                                    </p:anim>
                                    <p:anim calcmode="lin" valueType="num">
                                      <p:cBhvr additive="base">
                                        <p:cTn id="46" dur="500"/>
                                        <p:tgtEl>
                                          <p:spTgt spid="84"/>
                                        </p:tgtEl>
                                        <p:attrNameLst>
                                          <p:attrName>ppt_y</p:attrName>
                                        </p:attrNameLst>
                                      </p:cBhvr>
                                      <p:tavLst>
                                        <p:tav tm="0">
                                          <p:val>
                                            <p:strVal val="ppt_y"/>
                                          </p:val>
                                        </p:tav>
                                        <p:tav tm="100000">
                                          <p:val>
                                            <p:strVal val="1+ppt_h/2"/>
                                          </p:val>
                                        </p:tav>
                                      </p:tavLst>
                                    </p:anim>
                                    <p:set>
                                      <p:cBhvr>
                                        <p:cTn id="47" dur="1" fill="hold">
                                          <p:stCondLst>
                                            <p:cond delay="499"/>
                                          </p:stCondLst>
                                        </p:cTn>
                                        <p:tgtEl>
                                          <p:spTgt spid="84"/>
                                        </p:tgtEl>
                                        <p:attrNameLst>
                                          <p:attrName>style.visibility</p:attrName>
                                        </p:attrNameLst>
                                      </p:cBhvr>
                                      <p:to>
                                        <p:strVal val="hidden"/>
                                      </p:to>
                                    </p:set>
                                  </p:childTnLst>
                                </p:cTn>
                              </p:par>
                              <p:par>
                                <p:cTn id="48" presetID="2" presetClass="exit" presetSubtype="4" fill="hold" grpId="0" nodeType="withEffect">
                                  <p:stCondLst>
                                    <p:cond delay="0"/>
                                  </p:stCondLst>
                                  <p:childTnLst>
                                    <p:anim calcmode="lin" valueType="num">
                                      <p:cBhvr additive="base">
                                        <p:cTn id="49" dur="500"/>
                                        <p:tgtEl>
                                          <p:spTgt spid="85"/>
                                        </p:tgtEl>
                                        <p:attrNameLst>
                                          <p:attrName>ppt_x</p:attrName>
                                        </p:attrNameLst>
                                      </p:cBhvr>
                                      <p:tavLst>
                                        <p:tav tm="0">
                                          <p:val>
                                            <p:strVal val="ppt_x"/>
                                          </p:val>
                                        </p:tav>
                                        <p:tav tm="100000">
                                          <p:val>
                                            <p:strVal val="ppt_x"/>
                                          </p:val>
                                        </p:tav>
                                      </p:tavLst>
                                    </p:anim>
                                    <p:anim calcmode="lin" valueType="num">
                                      <p:cBhvr additive="base">
                                        <p:cTn id="50" dur="500"/>
                                        <p:tgtEl>
                                          <p:spTgt spid="85"/>
                                        </p:tgtEl>
                                        <p:attrNameLst>
                                          <p:attrName>ppt_y</p:attrName>
                                        </p:attrNameLst>
                                      </p:cBhvr>
                                      <p:tavLst>
                                        <p:tav tm="0">
                                          <p:val>
                                            <p:strVal val="ppt_y"/>
                                          </p:val>
                                        </p:tav>
                                        <p:tav tm="100000">
                                          <p:val>
                                            <p:strVal val="1+ppt_h/2"/>
                                          </p:val>
                                        </p:tav>
                                      </p:tavLst>
                                    </p:anim>
                                    <p:set>
                                      <p:cBhvr>
                                        <p:cTn id="51" dur="1" fill="hold">
                                          <p:stCondLst>
                                            <p:cond delay="499"/>
                                          </p:stCondLst>
                                        </p:cTn>
                                        <p:tgtEl>
                                          <p:spTgt spid="85"/>
                                        </p:tgtEl>
                                        <p:attrNameLst>
                                          <p:attrName>style.visibility</p:attrName>
                                        </p:attrNameLst>
                                      </p:cBhvr>
                                      <p:to>
                                        <p:strVal val="hidden"/>
                                      </p:to>
                                    </p:set>
                                  </p:childTnLst>
                                </p:cTn>
                              </p:par>
                              <p:par>
                                <p:cTn id="52" presetID="2" presetClass="exit" presetSubtype="4" fill="hold" grpId="0" nodeType="withEffect">
                                  <p:stCondLst>
                                    <p:cond delay="0"/>
                                  </p:stCondLst>
                                  <p:childTnLst>
                                    <p:anim calcmode="lin" valueType="num">
                                      <p:cBhvr additive="base">
                                        <p:cTn id="53" dur="500"/>
                                        <p:tgtEl>
                                          <p:spTgt spid="86"/>
                                        </p:tgtEl>
                                        <p:attrNameLst>
                                          <p:attrName>ppt_x</p:attrName>
                                        </p:attrNameLst>
                                      </p:cBhvr>
                                      <p:tavLst>
                                        <p:tav tm="0">
                                          <p:val>
                                            <p:strVal val="ppt_x"/>
                                          </p:val>
                                        </p:tav>
                                        <p:tav tm="100000">
                                          <p:val>
                                            <p:strVal val="ppt_x"/>
                                          </p:val>
                                        </p:tav>
                                      </p:tavLst>
                                    </p:anim>
                                    <p:anim calcmode="lin" valueType="num">
                                      <p:cBhvr additive="base">
                                        <p:cTn id="54" dur="500"/>
                                        <p:tgtEl>
                                          <p:spTgt spid="86"/>
                                        </p:tgtEl>
                                        <p:attrNameLst>
                                          <p:attrName>ppt_y</p:attrName>
                                        </p:attrNameLst>
                                      </p:cBhvr>
                                      <p:tavLst>
                                        <p:tav tm="0">
                                          <p:val>
                                            <p:strVal val="ppt_y"/>
                                          </p:val>
                                        </p:tav>
                                        <p:tav tm="100000">
                                          <p:val>
                                            <p:strVal val="1+ppt_h/2"/>
                                          </p:val>
                                        </p:tav>
                                      </p:tavLst>
                                    </p:anim>
                                    <p:set>
                                      <p:cBhvr>
                                        <p:cTn id="55" dur="1" fill="hold">
                                          <p:stCondLst>
                                            <p:cond delay="499"/>
                                          </p:stCondLst>
                                        </p:cTn>
                                        <p:tgtEl>
                                          <p:spTgt spid="86"/>
                                        </p:tgtEl>
                                        <p:attrNameLst>
                                          <p:attrName>style.visibility</p:attrName>
                                        </p:attrNameLst>
                                      </p:cBhvr>
                                      <p:to>
                                        <p:strVal val="hidden"/>
                                      </p:to>
                                    </p:set>
                                  </p:childTnLst>
                                </p:cTn>
                              </p:par>
                              <p:par>
                                <p:cTn id="56" presetID="2" presetClass="exit" presetSubtype="4" fill="hold" grpId="0" nodeType="withEffect">
                                  <p:stCondLst>
                                    <p:cond delay="0"/>
                                  </p:stCondLst>
                                  <p:childTnLst>
                                    <p:anim calcmode="lin" valueType="num">
                                      <p:cBhvr additive="base">
                                        <p:cTn id="57" dur="500"/>
                                        <p:tgtEl>
                                          <p:spTgt spid="87"/>
                                        </p:tgtEl>
                                        <p:attrNameLst>
                                          <p:attrName>ppt_x</p:attrName>
                                        </p:attrNameLst>
                                      </p:cBhvr>
                                      <p:tavLst>
                                        <p:tav tm="0">
                                          <p:val>
                                            <p:strVal val="ppt_x"/>
                                          </p:val>
                                        </p:tav>
                                        <p:tav tm="100000">
                                          <p:val>
                                            <p:strVal val="ppt_x"/>
                                          </p:val>
                                        </p:tav>
                                      </p:tavLst>
                                    </p:anim>
                                    <p:anim calcmode="lin" valueType="num">
                                      <p:cBhvr additive="base">
                                        <p:cTn id="58" dur="500"/>
                                        <p:tgtEl>
                                          <p:spTgt spid="87"/>
                                        </p:tgtEl>
                                        <p:attrNameLst>
                                          <p:attrName>ppt_y</p:attrName>
                                        </p:attrNameLst>
                                      </p:cBhvr>
                                      <p:tavLst>
                                        <p:tav tm="0">
                                          <p:val>
                                            <p:strVal val="ppt_y"/>
                                          </p:val>
                                        </p:tav>
                                        <p:tav tm="100000">
                                          <p:val>
                                            <p:strVal val="1+ppt_h/2"/>
                                          </p:val>
                                        </p:tav>
                                      </p:tavLst>
                                    </p:anim>
                                    <p:set>
                                      <p:cBhvr>
                                        <p:cTn id="59" dur="1" fill="hold">
                                          <p:stCondLst>
                                            <p:cond delay="499"/>
                                          </p:stCondLst>
                                        </p:cTn>
                                        <p:tgtEl>
                                          <p:spTgt spid="87"/>
                                        </p:tgtEl>
                                        <p:attrNameLst>
                                          <p:attrName>style.visibility</p:attrName>
                                        </p:attrNameLst>
                                      </p:cBhvr>
                                      <p:to>
                                        <p:strVal val="hidden"/>
                                      </p:to>
                                    </p:set>
                                  </p:childTnLst>
                                </p:cTn>
                              </p:par>
                              <p:par>
                                <p:cTn id="60" presetID="2" presetClass="exit" presetSubtype="4" fill="hold" grpId="0" nodeType="withEffect">
                                  <p:stCondLst>
                                    <p:cond delay="0"/>
                                  </p:stCondLst>
                                  <p:childTnLst>
                                    <p:anim calcmode="lin" valueType="num">
                                      <p:cBhvr additive="base">
                                        <p:cTn id="61" dur="500"/>
                                        <p:tgtEl>
                                          <p:spTgt spid="88"/>
                                        </p:tgtEl>
                                        <p:attrNameLst>
                                          <p:attrName>ppt_x</p:attrName>
                                        </p:attrNameLst>
                                      </p:cBhvr>
                                      <p:tavLst>
                                        <p:tav tm="0">
                                          <p:val>
                                            <p:strVal val="ppt_x"/>
                                          </p:val>
                                        </p:tav>
                                        <p:tav tm="100000">
                                          <p:val>
                                            <p:strVal val="ppt_x"/>
                                          </p:val>
                                        </p:tav>
                                      </p:tavLst>
                                    </p:anim>
                                    <p:anim calcmode="lin" valueType="num">
                                      <p:cBhvr additive="base">
                                        <p:cTn id="62" dur="500"/>
                                        <p:tgtEl>
                                          <p:spTgt spid="88"/>
                                        </p:tgtEl>
                                        <p:attrNameLst>
                                          <p:attrName>ppt_y</p:attrName>
                                        </p:attrNameLst>
                                      </p:cBhvr>
                                      <p:tavLst>
                                        <p:tav tm="0">
                                          <p:val>
                                            <p:strVal val="ppt_y"/>
                                          </p:val>
                                        </p:tav>
                                        <p:tav tm="100000">
                                          <p:val>
                                            <p:strVal val="1+ppt_h/2"/>
                                          </p:val>
                                        </p:tav>
                                      </p:tavLst>
                                    </p:anim>
                                    <p:set>
                                      <p:cBhvr>
                                        <p:cTn id="63" dur="1" fill="hold">
                                          <p:stCondLst>
                                            <p:cond delay="499"/>
                                          </p:stCondLst>
                                        </p:cTn>
                                        <p:tgtEl>
                                          <p:spTgt spid="88"/>
                                        </p:tgtEl>
                                        <p:attrNameLst>
                                          <p:attrName>style.visibility</p:attrName>
                                        </p:attrNameLst>
                                      </p:cBhvr>
                                      <p:to>
                                        <p:strVal val="hidden"/>
                                      </p:to>
                                    </p:set>
                                  </p:childTnLst>
                                </p:cTn>
                              </p:par>
                              <p:par>
                                <p:cTn id="64" presetID="2" presetClass="exit" presetSubtype="4" fill="hold" grpId="0" nodeType="withEffect">
                                  <p:stCondLst>
                                    <p:cond delay="0"/>
                                  </p:stCondLst>
                                  <p:childTnLst>
                                    <p:anim calcmode="lin" valueType="num">
                                      <p:cBhvr additive="base">
                                        <p:cTn id="65" dur="500"/>
                                        <p:tgtEl>
                                          <p:spTgt spid="89"/>
                                        </p:tgtEl>
                                        <p:attrNameLst>
                                          <p:attrName>ppt_x</p:attrName>
                                        </p:attrNameLst>
                                      </p:cBhvr>
                                      <p:tavLst>
                                        <p:tav tm="0">
                                          <p:val>
                                            <p:strVal val="ppt_x"/>
                                          </p:val>
                                        </p:tav>
                                        <p:tav tm="100000">
                                          <p:val>
                                            <p:strVal val="ppt_x"/>
                                          </p:val>
                                        </p:tav>
                                      </p:tavLst>
                                    </p:anim>
                                    <p:anim calcmode="lin" valueType="num">
                                      <p:cBhvr additive="base">
                                        <p:cTn id="66" dur="500"/>
                                        <p:tgtEl>
                                          <p:spTgt spid="89"/>
                                        </p:tgtEl>
                                        <p:attrNameLst>
                                          <p:attrName>ppt_y</p:attrName>
                                        </p:attrNameLst>
                                      </p:cBhvr>
                                      <p:tavLst>
                                        <p:tav tm="0">
                                          <p:val>
                                            <p:strVal val="ppt_y"/>
                                          </p:val>
                                        </p:tav>
                                        <p:tav tm="100000">
                                          <p:val>
                                            <p:strVal val="1+ppt_h/2"/>
                                          </p:val>
                                        </p:tav>
                                      </p:tavLst>
                                    </p:anim>
                                    <p:set>
                                      <p:cBhvr>
                                        <p:cTn id="67" dur="1" fill="hold">
                                          <p:stCondLst>
                                            <p:cond delay="499"/>
                                          </p:stCondLst>
                                        </p:cTn>
                                        <p:tgtEl>
                                          <p:spTgt spid="89"/>
                                        </p:tgtEl>
                                        <p:attrNameLst>
                                          <p:attrName>style.visibility</p:attrName>
                                        </p:attrNameLst>
                                      </p:cBhvr>
                                      <p:to>
                                        <p:strVal val="hidden"/>
                                      </p:to>
                                    </p:set>
                                  </p:childTnLst>
                                </p:cTn>
                              </p:par>
                              <p:par>
                                <p:cTn id="68" presetID="2" presetClass="exit" presetSubtype="4" fill="hold" grpId="0" nodeType="withEffect">
                                  <p:stCondLst>
                                    <p:cond delay="0"/>
                                  </p:stCondLst>
                                  <p:childTnLst>
                                    <p:anim calcmode="lin" valueType="num">
                                      <p:cBhvr additive="base">
                                        <p:cTn id="69" dur="500"/>
                                        <p:tgtEl>
                                          <p:spTgt spid="90"/>
                                        </p:tgtEl>
                                        <p:attrNameLst>
                                          <p:attrName>ppt_x</p:attrName>
                                        </p:attrNameLst>
                                      </p:cBhvr>
                                      <p:tavLst>
                                        <p:tav tm="0">
                                          <p:val>
                                            <p:strVal val="ppt_x"/>
                                          </p:val>
                                        </p:tav>
                                        <p:tav tm="100000">
                                          <p:val>
                                            <p:strVal val="ppt_x"/>
                                          </p:val>
                                        </p:tav>
                                      </p:tavLst>
                                    </p:anim>
                                    <p:anim calcmode="lin" valueType="num">
                                      <p:cBhvr additive="base">
                                        <p:cTn id="70" dur="500"/>
                                        <p:tgtEl>
                                          <p:spTgt spid="90"/>
                                        </p:tgtEl>
                                        <p:attrNameLst>
                                          <p:attrName>ppt_y</p:attrName>
                                        </p:attrNameLst>
                                      </p:cBhvr>
                                      <p:tavLst>
                                        <p:tav tm="0">
                                          <p:val>
                                            <p:strVal val="ppt_y"/>
                                          </p:val>
                                        </p:tav>
                                        <p:tav tm="100000">
                                          <p:val>
                                            <p:strVal val="1+ppt_h/2"/>
                                          </p:val>
                                        </p:tav>
                                      </p:tavLst>
                                    </p:anim>
                                    <p:set>
                                      <p:cBhvr>
                                        <p:cTn id="71" dur="1" fill="hold">
                                          <p:stCondLst>
                                            <p:cond delay="499"/>
                                          </p:stCondLst>
                                        </p:cTn>
                                        <p:tgtEl>
                                          <p:spTgt spid="90"/>
                                        </p:tgtEl>
                                        <p:attrNameLst>
                                          <p:attrName>style.visibility</p:attrName>
                                        </p:attrNameLst>
                                      </p:cBhvr>
                                      <p:to>
                                        <p:strVal val="hidden"/>
                                      </p:to>
                                    </p:set>
                                  </p:childTnLst>
                                </p:cTn>
                              </p:par>
                              <p:par>
                                <p:cTn id="72" presetID="2" presetClass="exit" presetSubtype="4" fill="hold" grpId="0" nodeType="withEffect">
                                  <p:stCondLst>
                                    <p:cond delay="0"/>
                                  </p:stCondLst>
                                  <p:childTnLst>
                                    <p:anim calcmode="lin" valueType="num">
                                      <p:cBhvr additive="base">
                                        <p:cTn id="73" dur="500"/>
                                        <p:tgtEl>
                                          <p:spTgt spid="91"/>
                                        </p:tgtEl>
                                        <p:attrNameLst>
                                          <p:attrName>ppt_x</p:attrName>
                                        </p:attrNameLst>
                                      </p:cBhvr>
                                      <p:tavLst>
                                        <p:tav tm="0">
                                          <p:val>
                                            <p:strVal val="ppt_x"/>
                                          </p:val>
                                        </p:tav>
                                        <p:tav tm="100000">
                                          <p:val>
                                            <p:strVal val="ppt_x"/>
                                          </p:val>
                                        </p:tav>
                                      </p:tavLst>
                                    </p:anim>
                                    <p:anim calcmode="lin" valueType="num">
                                      <p:cBhvr additive="base">
                                        <p:cTn id="74" dur="500"/>
                                        <p:tgtEl>
                                          <p:spTgt spid="91"/>
                                        </p:tgtEl>
                                        <p:attrNameLst>
                                          <p:attrName>ppt_y</p:attrName>
                                        </p:attrNameLst>
                                      </p:cBhvr>
                                      <p:tavLst>
                                        <p:tav tm="0">
                                          <p:val>
                                            <p:strVal val="ppt_y"/>
                                          </p:val>
                                        </p:tav>
                                        <p:tav tm="100000">
                                          <p:val>
                                            <p:strVal val="1+ppt_h/2"/>
                                          </p:val>
                                        </p:tav>
                                      </p:tavLst>
                                    </p:anim>
                                    <p:set>
                                      <p:cBhvr>
                                        <p:cTn id="75" dur="1" fill="hold">
                                          <p:stCondLst>
                                            <p:cond delay="499"/>
                                          </p:stCondLst>
                                        </p:cTn>
                                        <p:tgtEl>
                                          <p:spTgt spid="91"/>
                                        </p:tgtEl>
                                        <p:attrNameLst>
                                          <p:attrName>style.visibility</p:attrName>
                                        </p:attrNameLst>
                                      </p:cBhvr>
                                      <p:to>
                                        <p:strVal val="hidden"/>
                                      </p:to>
                                    </p:set>
                                  </p:childTnLst>
                                </p:cTn>
                              </p:par>
                              <p:par>
                                <p:cTn id="76" presetID="2" presetClass="exit" presetSubtype="4" fill="hold" grpId="0" nodeType="withEffect">
                                  <p:stCondLst>
                                    <p:cond delay="0"/>
                                  </p:stCondLst>
                                  <p:childTnLst>
                                    <p:anim calcmode="lin" valueType="num">
                                      <p:cBhvr additive="base">
                                        <p:cTn id="77" dur="500"/>
                                        <p:tgtEl>
                                          <p:spTgt spid="93"/>
                                        </p:tgtEl>
                                        <p:attrNameLst>
                                          <p:attrName>ppt_x</p:attrName>
                                        </p:attrNameLst>
                                      </p:cBhvr>
                                      <p:tavLst>
                                        <p:tav tm="0">
                                          <p:val>
                                            <p:strVal val="ppt_x"/>
                                          </p:val>
                                        </p:tav>
                                        <p:tav tm="100000">
                                          <p:val>
                                            <p:strVal val="ppt_x"/>
                                          </p:val>
                                        </p:tav>
                                      </p:tavLst>
                                    </p:anim>
                                    <p:anim calcmode="lin" valueType="num">
                                      <p:cBhvr additive="base">
                                        <p:cTn id="78" dur="500"/>
                                        <p:tgtEl>
                                          <p:spTgt spid="93"/>
                                        </p:tgtEl>
                                        <p:attrNameLst>
                                          <p:attrName>ppt_y</p:attrName>
                                        </p:attrNameLst>
                                      </p:cBhvr>
                                      <p:tavLst>
                                        <p:tav tm="0">
                                          <p:val>
                                            <p:strVal val="ppt_y"/>
                                          </p:val>
                                        </p:tav>
                                        <p:tav tm="100000">
                                          <p:val>
                                            <p:strVal val="1+ppt_h/2"/>
                                          </p:val>
                                        </p:tav>
                                      </p:tavLst>
                                    </p:anim>
                                    <p:set>
                                      <p:cBhvr>
                                        <p:cTn id="79" dur="1" fill="hold">
                                          <p:stCondLst>
                                            <p:cond delay="499"/>
                                          </p:stCondLst>
                                        </p:cTn>
                                        <p:tgtEl>
                                          <p:spTgt spid="93"/>
                                        </p:tgtEl>
                                        <p:attrNameLst>
                                          <p:attrName>style.visibility</p:attrName>
                                        </p:attrNameLst>
                                      </p:cBhvr>
                                      <p:to>
                                        <p:strVal val="hidden"/>
                                      </p:to>
                                    </p:set>
                                  </p:childTnLst>
                                </p:cTn>
                              </p:par>
                              <p:par>
                                <p:cTn id="80" presetID="2" presetClass="exit" presetSubtype="4" fill="hold" grpId="0" nodeType="withEffect">
                                  <p:stCondLst>
                                    <p:cond delay="0"/>
                                  </p:stCondLst>
                                  <p:childTnLst>
                                    <p:anim calcmode="lin" valueType="num">
                                      <p:cBhvr additive="base">
                                        <p:cTn id="81" dur="500"/>
                                        <p:tgtEl>
                                          <p:spTgt spid="94"/>
                                        </p:tgtEl>
                                        <p:attrNameLst>
                                          <p:attrName>ppt_x</p:attrName>
                                        </p:attrNameLst>
                                      </p:cBhvr>
                                      <p:tavLst>
                                        <p:tav tm="0">
                                          <p:val>
                                            <p:strVal val="ppt_x"/>
                                          </p:val>
                                        </p:tav>
                                        <p:tav tm="100000">
                                          <p:val>
                                            <p:strVal val="ppt_x"/>
                                          </p:val>
                                        </p:tav>
                                      </p:tavLst>
                                    </p:anim>
                                    <p:anim calcmode="lin" valueType="num">
                                      <p:cBhvr additive="base">
                                        <p:cTn id="82" dur="500"/>
                                        <p:tgtEl>
                                          <p:spTgt spid="94"/>
                                        </p:tgtEl>
                                        <p:attrNameLst>
                                          <p:attrName>ppt_y</p:attrName>
                                        </p:attrNameLst>
                                      </p:cBhvr>
                                      <p:tavLst>
                                        <p:tav tm="0">
                                          <p:val>
                                            <p:strVal val="ppt_y"/>
                                          </p:val>
                                        </p:tav>
                                        <p:tav tm="100000">
                                          <p:val>
                                            <p:strVal val="1+ppt_h/2"/>
                                          </p:val>
                                        </p:tav>
                                      </p:tavLst>
                                    </p:anim>
                                    <p:set>
                                      <p:cBhvr>
                                        <p:cTn id="83" dur="1" fill="hold">
                                          <p:stCondLst>
                                            <p:cond delay="499"/>
                                          </p:stCondLst>
                                        </p:cTn>
                                        <p:tgtEl>
                                          <p:spTgt spid="94"/>
                                        </p:tgtEl>
                                        <p:attrNameLst>
                                          <p:attrName>style.visibility</p:attrName>
                                        </p:attrNameLst>
                                      </p:cBhvr>
                                      <p:to>
                                        <p:strVal val="hidden"/>
                                      </p:to>
                                    </p:set>
                                  </p:childTnLst>
                                </p:cTn>
                              </p:par>
                              <p:par>
                                <p:cTn id="84" presetID="2" presetClass="exit" presetSubtype="4" fill="hold" grpId="0" nodeType="withEffect">
                                  <p:stCondLst>
                                    <p:cond delay="0"/>
                                  </p:stCondLst>
                                  <p:childTnLst>
                                    <p:anim calcmode="lin" valueType="num">
                                      <p:cBhvr additive="base">
                                        <p:cTn id="85" dur="500"/>
                                        <p:tgtEl>
                                          <p:spTgt spid="95"/>
                                        </p:tgtEl>
                                        <p:attrNameLst>
                                          <p:attrName>ppt_x</p:attrName>
                                        </p:attrNameLst>
                                      </p:cBhvr>
                                      <p:tavLst>
                                        <p:tav tm="0">
                                          <p:val>
                                            <p:strVal val="ppt_x"/>
                                          </p:val>
                                        </p:tav>
                                        <p:tav tm="100000">
                                          <p:val>
                                            <p:strVal val="ppt_x"/>
                                          </p:val>
                                        </p:tav>
                                      </p:tavLst>
                                    </p:anim>
                                    <p:anim calcmode="lin" valueType="num">
                                      <p:cBhvr additive="base">
                                        <p:cTn id="86" dur="500"/>
                                        <p:tgtEl>
                                          <p:spTgt spid="95"/>
                                        </p:tgtEl>
                                        <p:attrNameLst>
                                          <p:attrName>ppt_y</p:attrName>
                                        </p:attrNameLst>
                                      </p:cBhvr>
                                      <p:tavLst>
                                        <p:tav tm="0">
                                          <p:val>
                                            <p:strVal val="ppt_y"/>
                                          </p:val>
                                        </p:tav>
                                        <p:tav tm="100000">
                                          <p:val>
                                            <p:strVal val="1+ppt_h/2"/>
                                          </p:val>
                                        </p:tav>
                                      </p:tavLst>
                                    </p:anim>
                                    <p:set>
                                      <p:cBhvr>
                                        <p:cTn id="87" dur="1" fill="hold">
                                          <p:stCondLst>
                                            <p:cond delay="499"/>
                                          </p:stCondLst>
                                        </p:cTn>
                                        <p:tgtEl>
                                          <p:spTgt spid="95"/>
                                        </p:tgtEl>
                                        <p:attrNameLst>
                                          <p:attrName>style.visibility</p:attrName>
                                        </p:attrNameLst>
                                      </p:cBhvr>
                                      <p:to>
                                        <p:strVal val="hidden"/>
                                      </p:to>
                                    </p:set>
                                  </p:childTnLst>
                                </p:cTn>
                              </p:par>
                              <p:par>
                                <p:cTn id="88" presetID="2" presetClass="exit" presetSubtype="4" fill="hold" grpId="0" nodeType="withEffect">
                                  <p:stCondLst>
                                    <p:cond delay="0"/>
                                  </p:stCondLst>
                                  <p:childTnLst>
                                    <p:anim calcmode="lin" valueType="num">
                                      <p:cBhvr additive="base">
                                        <p:cTn id="89" dur="500"/>
                                        <p:tgtEl>
                                          <p:spTgt spid="96"/>
                                        </p:tgtEl>
                                        <p:attrNameLst>
                                          <p:attrName>ppt_x</p:attrName>
                                        </p:attrNameLst>
                                      </p:cBhvr>
                                      <p:tavLst>
                                        <p:tav tm="0">
                                          <p:val>
                                            <p:strVal val="ppt_x"/>
                                          </p:val>
                                        </p:tav>
                                        <p:tav tm="100000">
                                          <p:val>
                                            <p:strVal val="ppt_x"/>
                                          </p:val>
                                        </p:tav>
                                      </p:tavLst>
                                    </p:anim>
                                    <p:anim calcmode="lin" valueType="num">
                                      <p:cBhvr additive="base">
                                        <p:cTn id="90" dur="500"/>
                                        <p:tgtEl>
                                          <p:spTgt spid="96"/>
                                        </p:tgtEl>
                                        <p:attrNameLst>
                                          <p:attrName>ppt_y</p:attrName>
                                        </p:attrNameLst>
                                      </p:cBhvr>
                                      <p:tavLst>
                                        <p:tav tm="0">
                                          <p:val>
                                            <p:strVal val="ppt_y"/>
                                          </p:val>
                                        </p:tav>
                                        <p:tav tm="100000">
                                          <p:val>
                                            <p:strVal val="1+ppt_h/2"/>
                                          </p:val>
                                        </p:tav>
                                      </p:tavLst>
                                    </p:anim>
                                    <p:set>
                                      <p:cBhvr>
                                        <p:cTn id="91" dur="1" fill="hold">
                                          <p:stCondLst>
                                            <p:cond delay="499"/>
                                          </p:stCondLst>
                                        </p:cTn>
                                        <p:tgtEl>
                                          <p:spTgt spid="96"/>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2" grpId="0" animBg="1"/>
      <p:bldP spid="83" grpId="0"/>
      <p:bldP spid="84" grpId="0"/>
      <p:bldP spid="85" grpId="0"/>
      <p:bldP spid="86" grpId="0"/>
      <p:bldP spid="87" grpId="0"/>
      <p:bldP spid="88" grpId="0"/>
      <p:bldP spid="89" grpId="0"/>
      <p:bldP spid="90" grpId="0"/>
      <p:bldP spid="91" grpId="0"/>
      <p:bldP spid="93" grpId="0" animBg="1"/>
      <p:bldP spid="94" grpId="0"/>
      <p:bldP spid="95" grpId="0"/>
      <p:bldP spid="96" grpId="0"/>
      <p:bldP spid="32" grpId="0"/>
      <p:bldP spid="32" grpId="1"/>
      <p:bldP spid="33"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103436" name="Object 1"/>
          <p:cNvGraphicFramePr>
            <a:graphicFrameLocks noChangeAspect="1"/>
          </p:cNvGraphicFramePr>
          <p:nvPr/>
        </p:nvGraphicFramePr>
        <p:xfrm>
          <a:off x="3352800" y="1042112"/>
          <a:ext cx="1883322" cy="1535987"/>
        </p:xfrm>
        <a:graphic>
          <a:graphicData uri="http://schemas.openxmlformats.org/presentationml/2006/ole">
            <mc:AlternateContent xmlns:mc="http://schemas.openxmlformats.org/markup-compatibility/2006">
              <mc:Choice xmlns:v="urn:schemas-microsoft-com:vml" Requires="v">
                <p:oleObj spid="_x0000_s103449" name="Equation" r:id="rId3" imgW="482400" imgH="393480" progId="Equation.DSMT4">
                  <p:embed/>
                </p:oleObj>
              </mc:Choice>
              <mc:Fallback>
                <p:oleObj name="Equation" r:id="rId3" imgW="4824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042112"/>
                        <a:ext cx="1883322" cy="1535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37" name="Object 13"/>
          <p:cNvGraphicFramePr>
            <a:graphicFrameLocks noChangeAspect="1"/>
          </p:cNvGraphicFramePr>
          <p:nvPr/>
        </p:nvGraphicFramePr>
        <p:xfrm>
          <a:off x="5194300" y="1054812"/>
          <a:ext cx="596900" cy="1535988"/>
        </p:xfrm>
        <a:graphic>
          <a:graphicData uri="http://schemas.openxmlformats.org/presentationml/2006/ole">
            <mc:AlternateContent xmlns:mc="http://schemas.openxmlformats.org/markup-compatibility/2006">
              <mc:Choice xmlns:v="urn:schemas-microsoft-com:vml" Requires="v">
                <p:oleObj spid="_x0000_s103450" name="Equation" r:id="rId5" imgW="152280" imgH="393480" progId="Equation.DSMT4">
                  <p:embed/>
                </p:oleObj>
              </mc:Choice>
              <mc:Fallback>
                <p:oleObj name="Equation" r:id="rId5" imgW="152280" imgH="393480" progId="Equation.DSMT4">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4300" y="1054812"/>
                        <a:ext cx="596900" cy="1535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 name="Rectangle 66"/>
          <p:cNvSpPr/>
          <p:nvPr/>
        </p:nvSpPr>
        <p:spPr>
          <a:xfrm>
            <a:off x="6858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16764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26670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6576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6388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6294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620000" y="26670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858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16764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6670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6576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6482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6388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66294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620000" y="4114800"/>
            <a:ext cx="990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85800" y="5562600"/>
            <a:ext cx="79248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3200400" y="3352800"/>
            <a:ext cx="2667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a:t>
            </a:r>
            <a:r>
              <a:rPr lang="en-US" sz="3200" b="1" dirty="0" smtClean="0">
                <a:solidFill>
                  <a:srgbClr val="0070C0"/>
                </a:solidFill>
                <a:latin typeface="Verdana" pitchFamily="34" charset="0"/>
              </a:rPr>
              <a:t>minuend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85" name="TextBox 84"/>
          <p:cNvSpPr txBox="1"/>
          <p:nvPr/>
        </p:nvSpPr>
        <p:spPr>
          <a:xfrm>
            <a:off x="3124200" y="4825425"/>
            <a:ext cx="29718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a:t>
            </a:r>
            <a:r>
              <a:rPr lang="en-US" sz="3200" b="1" dirty="0" smtClean="0">
                <a:solidFill>
                  <a:srgbClr val="0070C0"/>
                </a:solidFill>
                <a:latin typeface="Verdana" pitchFamily="34" charset="0"/>
              </a:rPr>
              <a:t>difference</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86" name="TextBox 85"/>
          <p:cNvSpPr txBox="1"/>
          <p:nvPr/>
        </p:nvSpPr>
        <p:spPr>
          <a:xfrm>
            <a:off x="1828800" y="6298050"/>
            <a:ext cx="54102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a:t>
            </a:r>
            <a:r>
              <a:rPr lang="en-US" sz="3200" b="1" dirty="0" smtClean="0">
                <a:solidFill>
                  <a:srgbClr val="0070C0"/>
                </a:solidFill>
                <a:latin typeface="Verdana" pitchFamily="34" charset="0"/>
              </a:rPr>
              <a:t>difference simplified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88" name="Rectangle 87"/>
          <p:cNvSpPr/>
          <p:nvPr/>
        </p:nvSpPr>
        <p:spPr>
          <a:xfrm>
            <a:off x="685800" y="26670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676400" y="26670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667000" y="26670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657600" y="26670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4648200" y="26670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85800" y="41148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1676400" y="41148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2667000" y="41148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657600" y="4114800"/>
            <a:ext cx="990600" cy="762000"/>
          </a:xfrm>
          <a:prstGeom prst="rect">
            <a:avLst/>
          </a:prstGeom>
          <a:solidFill>
            <a:srgbClr val="FF00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4648200" y="5562600"/>
            <a:ext cx="39624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685800" y="5562600"/>
            <a:ext cx="3962400" cy="762000"/>
          </a:xfrm>
          <a:prstGeom prst="rect">
            <a:avLst/>
          </a:prstGeom>
          <a:solidFill>
            <a:schemeClr val="accent6">
              <a:lumMod val="5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3" name="Object 13"/>
          <p:cNvGraphicFramePr>
            <a:graphicFrameLocks noChangeAspect="1"/>
          </p:cNvGraphicFramePr>
          <p:nvPr/>
        </p:nvGraphicFramePr>
        <p:xfrm>
          <a:off x="5661025" y="1054100"/>
          <a:ext cx="1044575" cy="1536700"/>
        </p:xfrm>
        <a:graphic>
          <a:graphicData uri="http://schemas.openxmlformats.org/presentationml/2006/ole">
            <mc:AlternateContent xmlns:mc="http://schemas.openxmlformats.org/markup-compatibility/2006">
              <mc:Choice xmlns:v="urn:schemas-microsoft-com:vml" Requires="v">
                <p:oleObj spid="_x0000_s103451" name="Equation" r:id="rId7" imgW="266400" imgH="393480" progId="Equation.DSMT4">
                  <p:embed/>
                </p:oleObj>
              </mc:Choice>
              <mc:Fallback>
                <p:oleObj name="Equation" r:id="rId7" imgW="266400" imgH="39348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61025" y="1054100"/>
                        <a:ext cx="1044575"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 name="TextBox 103"/>
          <p:cNvSpPr txBox="1"/>
          <p:nvPr/>
        </p:nvSpPr>
        <p:spPr>
          <a:xfrm>
            <a:off x="1371600" y="53340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YES!</a:t>
            </a:r>
            <a:endParaRPr lang="en-US" sz="3200" dirty="0">
              <a:solidFill>
                <a:srgbClr val="0070C0"/>
              </a:solidFill>
              <a:latin typeface="Verdana" pitchFamily="34" charset="0"/>
            </a:endParaRPr>
          </a:p>
        </p:txBody>
      </p:sp>
      <p:graphicFrame>
        <p:nvGraphicFramePr>
          <p:cNvPr id="105" name="Object 13"/>
          <p:cNvGraphicFramePr>
            <a:graphicFrameLocks noChangeAspect="1"/>
          </p:cNvGraphicFramePr>
          <p:nvPr/>
        </p:nvGraphicFramePr>
        <p:xfrm>
          <a:off x="1007596" y="2590800"/>
          <a:ext cx="364004" cy="838200"/>
        </p:xfrm>
        <a:graphic>
          <a:graphicData uri="http://schemas.openxmlformats.org/presentationml/2006/ole">
            <mc:AlternateContent xmlns:mc="http://schemas.openxmlformats.org/markup-compatibility/2006">
              <mc:Choice xmlns:v="urn:schemas-microsoft-com:vml" Requires="v">
                <p:oleObj spid="_x0000_s103452" name="Equation" r:id="rId9" imgW="139680" imgH="393480" progId="Equation.DSMT4">
                  <p:embed/>
                </p:oleObj>
              </mc:Choice>
              <mc:Fallback>
                <p:oleObj name="Equation" r:id="rId9" imgW="139680" imgH="393480" progId="Equation.DSMT4">
                  <p:embed/>
                  <p:pic>
                    <p:nvPicPr>
                      <p:cNvPr id="0"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596" y="25908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 name="Object 13"/>
          <p:cNvGraphicFramePr>
            <a:graphicFrameLocks noChangeAspect="1"/>
          </p:cNvGraphicFramePr>
          <p:nvPr/>
        </p:nvGraphicFramePr>
        <p:xfrm>
          <a:off x="2074396" y="2590800"/>
          <a:ext cx="364004" cy="838200"/>
        </p:xfrm>
        <a:graphic>
          <a:graphicData uri="http://schemas.openxmlformats.org/presentationml/2006/ole">
            <mc:AlternateContent xmlns:mc="http://schemas.openxmlformats.org/markup-compatibility/2006">
              <mc:Choice xmlns:v="urn:schemas-microsoft-com:vml" Requires="v">
                <p:oleObj spid="_x0000_s103453" name="Equation" r:id="rId11" imgW="139680" imgH="393480" progId="Equation.DSMT4">
                  <p:embed/>
                </p:oleObj>
              </mc:Choice>
              <mc:Fallback>
                <p:oleObj name="Equation" r:id="rId11" imgW="139680" imgH="393480" progId="Equation.DSMT4">
                  <p:embed/>
                  <p:pic>
                    <p:nvPicPr>
                      <p:cNvPr id="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4396" y="25908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 name="Object 13"/>
          <p:cNvGraphicFramePr>
            <a:graphicFrameLocks noChangeAspect="1"/>
          </p:cNvGraphicFramePr>
          <p:nvPr/>
        </p:nvGraphicFramePr>
        <p:xfrm>
          <a:off x="2971800" y="2590800"/>
          <a:ext cx="364004" cy="838200"/>
        </p:xfrm>
        <a:graphic>
          <a:graphicData uri="http://schemas.openxmlformats.org/presentationml/2006/ole">
            <mc:AlternateContent xmlns:mc="http://schemas.openxmlformats.org/markup-compatibility/2006">
              <mc:Choice xmlns:v="urn:schemas-microsoft-com:vml" Requires="v">
                <p:oleObj spid="_x0000_s103454" name="Equation" r:id="rId12" imgW="139680" imgH="393480" progId="Equation.DSMT4">
                  <p:embed/>
                </p:oleObj>
              </mc:Choice>
              <mc:Fallback>
                <p:oleObj name="Equation" r:id="rId12" imgW="139680" imgH="393480" progId="Equation.DSMT4">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71800" y="25908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 name="Object 13"/>
          <p:cNvGraphicFramePr>
            <a:graphicFrameLocks noChangeAspect="1"/>
          </p:cNvGraphicFramePr>
          <p:nvPr/>
        </p:nvGraphicFramePr>
        <p:xfrm>
          <a:off x="3979396" y="2590800"/>
          <a:ext cx="364004" cy="838200"/>
        </p:xfrm>
        <a:graphic>
          <a:graphicData uri="http://schemas.openxmlformats.org/presentationml/2006/ole">
            <mc:AlternateContent xmlns:mc="http://schemas.openxmlformats.org/markup-compatibility/2006">
              <mc:Choice xmlns:v="urn:schemas-microsoft-com:vml" Requires="v">
                <p:oleObj spid="_x0000_s103455" name="Equation" r:id="rId13" imgW="139680" imgH="393480" progId="Equation.DSMT4">
                  <p:embed/>
                </p:oleObj>
              </mc:Choice>
              <mc:Fallback>
                <p:oleObj name="Equation" r:id="rId13" imgW="139680" imgH="393480" progId="Equation.DSMT4">
                  <p:embed/>
                  <p:pic>
                    <p:nvPicPr>
                      <p:cNvPr id="0" name="Picture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79396" y="25908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 name="Object 13"/>
          <p:cNvGraphicFramePr>
            <a:graphicFrameLocks noChangeAspect="1"/>
          </p:cNvGraphicFramePr>
          <p:nvPr/>
        </p:nvGraphicFramePr>
        <p:xfrm>
          <a:off x="4953000" y="2590800"/>
          <a:ext cx="364004" cy="838200"/>
        </p:xfrm>
        <a:graphic>
          <a:graphicData uri="http://schemas.openxmlformats.org/presentationml/2006/ole">
            <mc:AlternateContent xmlns:mc="http://schemas.openxmlformats.org/markup-compatibility/2006">
              <mc:Choice xmlns:v="urn:schemas-microsoft-com:vml" Requires="v">
                <p:oleObj spid="_x0000_s103456" name="Equation" r:id="rId14" imgW="139680" imgH="393480" progId="Equation.DSMT4">
                  <p:embed/>
                </p:oleObj>
              </mc:Choice>
              <mc:Fallback>
                <p:oleObj name="Equation" r:id="rId14" imgW="139680" imgH="393480" progId="Equation.DSMT4">
                  <p:embed/>
                  <p:pic>
                    <p:nvPicPr>
                      <p:cNvPr id="0" name="Picture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25908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 name="Object 13"/>
          <p:cNvGraphicFramePr>
            <a:graphicFrameLocks noChangeAspect="1"/>
          </p:cNvGraphicFramePr>
          <p:nvPr/>
        </p:nvGraphicFramePr>
        <p:xfrm>
          <a:off x="1007596" y="4038600"/>
          <a:ext cx="364004" cy="838200"/>
        </p:xfrm>
        <a:graphic>
          <a:graphicData uri="http://schemas.openxmlformats.org/presentationml/2006/ole">
            <mc:AlternateContent xmlns:mc="http://schemas.openxmlformats.org/markup-compatibility/2006">
              <mc:Choice xmlns:v="urn:schemas-microsoft-com:vml" Requires="v">
                <p:oleObj spid="_x0000_s103457" name="Equation" r:id="rId15" imgW="139680" imgH="393480" progId="Equation.DSMT4">
                  <p:embed/>
                </p:oleObj>
              </mc:Choice>
              <mc:Fallback>
                <p:oleObj name="Equation" r:id="rId15" imgW="139680" imgH="393480" progId="Equation.DSMT4">
                  <p:embed/>
                  <p:pic>
                    <p:nvPicPr>
                      <p:cNvPr id="0"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596" y="40386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 name="Object 13"/>
          <p:cNvGraphicFramePr>
            <a:graphicFrameLocks noChangeAspect="1"/>
          </p:cNvGraphicFramePr>
          <p:nvPr/>
        </p:nvGraphicFramePr>
        <p:xfrm>
          <a:off x="2074396" y="4038600"/>
          <a:ext cx="364004" cy="838200"/>
        </p:xfrm>
        <a:graphic>
          <a:graphicData uri="http://schemas.openxmlformats.org/presentationml/2006/ole">
            <mc:AlternateContent xmlns:mc="http://schemas.openxmlformats.org/markup-compatibility/2006">
              <mc:Choice xmlns:v="urn:schemas-microsoft-com:vml" Requires="v">
                <p:oleObj spid="_x0000_s103458" name="Equation" r:id="rId16" imgW="139680" imgH="393480" progId="Equation.DSMT4">
                  <p:embed/>
                </p:oleObj>
              </mc:Choice>
              <mc:Fallback>
                <p:oleObj name="Equation" r:id="rId16" imgW="139680" imgH="393480" progId="Equation.DSMT4">
                  <p:embed/>
                  <p:pic>
                    <p:nvPicPr>
                      <p:cNvPr id="0" name="Picture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4396" y="40386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 name="Object 13"/>
          <p:cNvGraphicFramePr>
            <a:graphicFrameLocks noChangeAspect="1"/>
          </p:cNvGraphicFramePr>
          <p:nvPr/>
        </p:nvGraphicFramePr>
        <p:xfrm>
          <a:off x="3048000" y="4038600"/>
          <a:ext cx="364004" cy="838200"/>
        </p:xfrm>
        <a:graphic>
          <a:graphicData uri="http://schemas.openxmlformats.org/presentationml/2006/ole">
            <mc:AlternateContent xmlns:mc="http://schemas.openxmlformats.org/markup-compatibility/2006">
              <mc:Choice xmlns:v="urn:schemas-microsoft-com:vml" Requires="v">
                <p:oleObj spid="_x0000_s103459" name="Equation" r:id="rId17" imgW="139680" imgH="393480" progId="Equation.DSMT4">
                  <p:embed/>
                </p:oleObj>
              </mc:Choice>
              <mc:Fallback>
                <p:oleObj name="Equation" r:id="rId17" imgW="139680" imgH="393480" progId="Equation.DSMT4">
                  <p:embed/>
                  <p:pic>
                    <p:nvPicPr>
                      <p:cNvPr id="0" name="Picture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0" y="40386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3" name="Object 13"/>
          <p:cNvGraphicFramePr>
            <a:graphicFrameLocks noChangeAspect="1"/>
          </p:cNvGraphicFramePr>
          <p:nvPr/>
        </p:nvGraphicFramePr>
        <p:xfrm>
          <a:off x="3962400" y="4038600"/>
          <a:ext cx="364004" cy="838200"/>
        </p:xfrm>
        <a:graphic>
          <a:graphicData uri="http://schemas.openxmlformats.org/presentationml/2006/ole">
            <mc:AlternateContent xmlns:mc="http://schemas.openxmlformats.org/markup-compatibility/2006">
              <mc:Choice xmlns:v="urn:schemas-microsoft-com:vml" Requires="v">
                <p:oleObj spid="_x0000_s103460" name="Equation" r:id="rId18" imgW="139680" imgH="393480" progId="Equation.DSMT4">
                  <p:embed/>
                </p:oleObj>
              </mc:Choice>
              <mc:Fallback>
                <p:oleObj name="Equation" r:id="rId18" imgW="139680" imgH="393480" progId="Equation.DSMT4">
                  <p:embed/>
                  <p:pic>
                    <p:nvPicPr>
                      <p:cNvPr id="0" name="Picture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62400" y="4038600"/>
                        <a:ext cx="364004"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4" name="Object 13"/>
          <p:cNvGraphicFramePr>
            <a:graphicFrameLocks noChangeAspect="1"/>
          </p:cNvGraphicFramePr>
          <p:nvPr/>
        </p:nvGraphicFramePr>
        <p:xfrm>
          <a:off x="2516188" y="5486400"/>
          <a:ext cx="396875" cy="838200"/>
        </p:xfrm>
        <a:graphic>
          <a:graphicData uri="http://schemas.openxmlformats.org/presentationml/2006/ole">
            <mc:AlternateContent xmlns:mc="http://schemas.openxmlformats.org/markup-compatibility/2006">
              <mc:Choice xmlns:v="urn:schemas-microsoft-com:vml" Requires="v">
                <p:oleObj spid="_x0000_s103461" name="Equation" r:id="rId19" imgW="152280" imgH="393480" progId="Equation.DSMT4">
                  <p:embed/>
                </p:oleObj>
              </mc:Choice>
              <mc:Fallback>
                <p:oleObj name="Equation" r:id="rId19" imgW="152280" imgH="393480" progId="Equation.DSMT4">
                  <p:embed/>
                  <p:pic>
                    <p:nvPicPr>
                      <p:cNvPr id="0" name="Picture 2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16188" y="5486400"/>
                        <a:ext cx="396875" cy="8382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8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12"/>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1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1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10343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3" presetClass="exit" presetSubtype="10" fill="hold" grpId="1" nodeType="clickEffect">
                                  <p:stCondLst>
                                    <p:cond delay="0"/>
                                  </p:stCondLst>
                                  <p:childTnLst>
                                    <p:animEffect transition="out" filter="blinds(horizontal)">
                                      <p:cBhvr>
                                        <p:cTn id="112" dur="500"/>
                                        <p:tgtEl>
                                          <p:spTgt spid="104">
                                            <p:txEl>
                                              <p:pRg st="0" end="0"/>
                                            </p:txEl>
                                          </p:spTgt>
                                        </p:tgtEl>
                                      </p:cBhvr>
                                    </p:animEffect>
                                    <p:set>
                                      <p:cBhvr>
                                        <p:cTn id="113" dur="1" fill="hold">
                                          <p:stCondLst>
                                            <p:cond delay="499"/>
                                          </p:stCondLst>
                                        </p:cTn>
                                        <p:tgtEl>
                                          <p:spTgt spid="104">
                                            <p:txEl>
                                              <p:pRg st="0" end="0"/>
                                            </p:txEl>
                                          </p:spTgt>
                                        </p:tgtEl>
                                        <p:attrNameLst>
                                          <p:attrName>style.visibility</p:attrName>
                                        </p:attrNameLst>
                                      </p:cBhvr>
                                      <p:to>
                                        <p:strVal val="hidden"/>
                                      </p:to>
                                    </p:set>
                                  </p:childTnLst>
                                </p:cTn>
                              </p:par>
                              <p:par>
                                <p:cTn id="114" presetID="3" presetClass="exit" presetSubtype="10" fill="hold" grpId="1" nodeType="withEffect">
                                  <p:stCondLst>
                                    <p:cond delay="0"/>
                                  </p:stCondLst>
                                  <p:childTnLst>
                                    <p:animEffect transition="out" filter="blinds(horizontal)">
                                      <p:cBhvr>
                                        <p:cTn id="115" dur="500"/>
                                        <p:tgtEl>
                                          <p:spTgt spid="104">
                                            <p:txEl>
                                              <p:pRg st="1" end="1"/>
                                            </p:txEl>
                                          </p:spTgt>
                                        </p:tgtEl>
                                      </p:cBhvr>
                                    </p:animEffect>
                                    <p:set>
                                      <p:cBhvr>
                                        <p:cTn id="116" dur="1" fill="hold">
                                          <p:stCondLst>
                                            <p:cond delay="499"/>
                                          </p:stCondLst>
                                        </p:cTn>
                                        <p:tgtEl>
                                          <p:spTgt spid="104">
                                            <p:txEl>
                                              <p:pRg st="1" end="1"/>
                                            </p:txEl>
                                          </p:spTgt>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83"/>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6"/>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97"/>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03"/>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10"/>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11"/>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112"/>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113"/>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1"/>
      <p:bldP spid="84" grpId="2"/>
      <p:bldP spid="85" grpId="0"/>
      <p:bldP spid="86" grpId="0"/>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2" grpId="0" animBg="1"/>
      <p:bldP spid="104" grpId="0" build="allAtOnce"/>
      <p:bldP spid="104" grpId="1"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103436" name="Object 1"/>
          <p:cNvGraphicFramePr>
            <a:graphicFrameLocks noChangeAspect="1"/>
          </p:cNvGraphicFramePr>
          <p:nvPr/>
        </p:nvGraphicFramePr>
        <p:xfrm>
          <a:off x="3328988" y="1041400"/>
          <a:ext cx="1931987" cy="1536700"/>
        </p:xfrm>
        <a:graphic>
          <a:graphicData uri="http://schemas.openxmlformats.org/presentationml/2006/ole">
            <mc:AlternateContent xmlns:mc="http://schemas.openxmlformats.org/markup-compatibility/2006">
              <mc:Choice xmlns:v="urn:schemas-microsoft-com:vml" Requires="v">
                <p:oleObj spid="_x0000_s104452" name="Equation" r:id="rId3" imgW="495000" imgH="393480" progId="Equation.DSMT4">
                  <p:embed/>
                </p:oleObj>
              </mc:Choice>
              <mc:Fallback>
                <p:oleObj name="Equation" r:id="rId3" imgW="4950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8988" y="1041400"/>
                        <a:ext cx="1931987"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37" name="Object 13"/>
          <p:cNvGraphicFramePr>
            <a:graphicFrameLocks noChangeAspect="1"/>
          </p:cNvGraphicFramePr>
          <p:nvPr/>
        </p:nvGraphicFramePr>
        <p:xfrm>
          <a:off x="5194300" y="1054812"/>
          <a:ext cx="596900" cy="1535988"/>
        </p:xfrm>
        <a:graphic>
          <a:graphicData uri="http://schemas.openxmlformats.org/presentationml/2006/ole">
            <mc:AlternateContent xmlns:mc="http://schemas.openxmlformats.org/markup-compatibility/2006">
              <mc:Choice xmlns:v="urn:schemas-microsoft-com:vml" Requires="v">
                <p:oleObj spid="_x0000_s104453" name="Equation" r:id="rId5" imgW="152280" imgH="393480" progId="Equation.DSMT4">
                  <p:embed/>
                </p:oleObj>
              </mc:Choice>
              <mc:Fallback>
                <p:oleObj name="Equation" r:id="rId5" imgW="152280" imgH="39348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4300" y="1054812"/>
                        <a:ext cx="596900" cy="1535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 name="Rectangle 66"/>
          <p:cNvSpPr/>
          <p:nvPr/>
        </p:nvSpPr>
        <p:spPr>
          <a:xfrm>
            <a:off x="685800" y="26670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667000" y="26670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26670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629400" y="26670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85800" y="41148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667000" y="41148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648200" y="41148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6629400" y="4114800"/>
            <a:ext cx="19812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3200400" y="3352800"/>
            <a:ext cx="2667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a:t>
            </a:r>
            <a:r>
              <a:rPr lang="en-US" sz="3200" b="1" dirty="0" smtClean="0">
                <a:solidFill>
                  <a:srgbClr val="0070C0"/>
                </a:solidFill>
                <a:latin typeface="Verdana" pitchFamily="34" charset="0"/>
              </a:rPr>
              <a:t>minuend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85" name="TextBox 84"/>
          <p:cNvSpPr txBox="1"/>
          <p:nvPr/>
        </p:nvSpPr>
        <p:spPr>
          <a:xfrm>
            <a:off x="3124200" y="4825425"/>
            <a:ext cx="29718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a:t>
            </a:r>
            <a:r>
              <a:rPr lang="en-US" sz="3200" b="1" dirty="0" smtClean="0">
                <a:solidFill>
                  <a:srgbClr val="0070C0"/>
                </a:solidFill>
                <a:latin typeface="Verdana" pitchFamily="34" charset="0"/>
              </a:rPr>
              <a:t>difference</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104" name="TextBox 103"/>
          <p:cNvSpPr txBox="1"/>
          <p:nvPr/>
        </p:nvSpPr>
        <p:spPr>
          <a:xfrm>
            <a:off x="1295400" y="5271655"/>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No, it is simplified</a:t>
            </a:r>
            <a:endParaRPr lang="en-US" sz="3200" dirty="0">
              <a:solidFill>
                <a:srgbClr val="0070C0"/>
              </a:solidFill>
              <a:latin typeface="Verdana" pitchFamily="34" charset="0"/>
            </a:endParaRPr>
          </a:p>
        </p:txBody>
      </p:sp>
      <p:sp>
        <p:nvSpPr>
          <p:cNvPr id="52" name="Rectangle 51"/>
          <p:cNvSpPr/>
          <p:nvPr/>
        </p:nvSpPr>
        <p:spPr>
          <a:xfrm>
            <a:off x="685800" y="2667000"/>
            <a:ext cx="1981200" cy="762000"/>
          </a:xfrm>
          <a:prstGeom prst="rect">
            <a:avLst/>
          </a:prstGeom>
          <a:solidFill>
            <a:srgbClr val="FFFF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667000" y="2667000"/>
            <a:ext cx="1981200" cy="762000"/>
          </a:xfrm>
          <a:prstGeom prst="rect">
            <a:avLst/>
          </a:prstGeom>
          <a:solidFill>
            <a:srgbClr val="FFFF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2667000"/>
            <a:ext cx="1981200" cy="762000"/>
          </a:xfrm>
          <a:prstGeom prst="rect">
            <a:avLst/>
          </a:prstGeom>
          <a:solidFill>
            <a:srgbClr val="FFFF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85800" y="4114800"/>
            <a:ext cx="1981200" cy="762000"/>
          </a:xfrm>
          <a:prstGeom prst="rect">
            <a:avLst/>
          </a:prstGeom>
          <a:solidFill>
            <a:srgbClr val="FFFF0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2667000" y="2667000"/>
            <a:ext cx="1981200" cy="762000"/>
            <a:chOff x="4648200" y="2667000"/>
            <a:chExt cx="990600" cy="762000"/>
          </a:xfrm>
        </p:grpSpPr>
        <p:cxnSp>
          <p:nvCxnSpPr>
            <p:cNvPr id="99" name="Straight Connector 98"/>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4648200" y="2667000"/>
            <a:ext cx="1981200" cy="762000"/>
            <a:chOff x="4648200" y="2667000"/>
            <a:chExt cx="990600" cy="762000"/>
          </a:xfrm>
        </p:grpSpPr>
        <p:cxnSp>
          <p:nvCxnSpPr>
            <p:cNvPr id="57" name="Straight Connector 56"/>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8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34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0" grpId="0" animBg="1"/>
      <p:bldP spid="71" grpId="0" animBg="1"/>
      <p:bldP spid="74" grpId="0" animBg="1"/>
      <p:bldP spid="75" grpId="0" animBg="1"/>
      <p:bldP spid="77" grpId="0" animBg="1"/>
      <p:bldP spid="79" grpId="0" animBg="1"/>
      <p:bldP spid="82" grpId="0" animBg="1"/>
      <p:bldP spid="84" grpId="0"/>
      <p:bldP spid="84" grpId="1"/>
      <p:bldP spid="85" grpId="0"/>
      <p:bldP spid="104" grpId="0" build="allAtOnce"/>
      <p:bldP spid="52" grpId="0" animBg="1"/>
      <p:bldP spid="53" grpId="0" animBg="1"/>
      <p:bldP spid="54" grpId="0" animBg="1"/>
      <p:bldP spid="5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7239000" y="44196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2390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103436" name="Object 1"/>
          <p:cNvGraphicFramePr>
            <a:graphicFrameLocks noChangeAspect="1"/>
          </p:cNvGraphicFramePr>
          <p:nvPr/>
        </p:nvGraphicFramePr>
        <p:xfrm>
          <a:off x="3328988" y="1041400"/>
          <a:ext cx="1931987" cy="1536700"/>
        </p:xfrm>
        <a:graphic>
          <a:graphicData uri="http://schemas.openxmlformats.org/presentationml/2006/ole">
            <mc:AlternateContent xmlns:mc="http://schemas.openxmlformats.org/markup-compatibility/2006">
              <mc:Choice xmlns:v="urn:schemas-microsoft-com:vml" Requires="v">
                <p:oleObj spid="_x0000_s105476" name="Equation" r:id="rId3" imgW="495000" imgH="393480" progId="Equation.DSMT4">
                  <p:embed/>
                </p:oleObj>
              </mc:Choice>
              <mc:Fallback>
                <p:oleObj name="Equation" r:id="rId3" imgW="4950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8988" y="1041400"/>
                        <a:ext cx="1931987"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37" name="Object 13"/>
          <p:cNvGraphicFramePr>
            <a:graphicFrameLocks noChangeAspect="1"/>
          </p:cNvGraphicFramePr>
          <p:nvPr/>
        </p:nvGraphicFramePr>
        <p:xfrm>
          <a:off x="5218113" y="1054100"/>
          <a:ext cx="547687" cy="1536700"/>
        </p:xfrm>
        <a:graphic>
          <a:graphicData uri="http://schemas.openxmlformats.org/presentationml/2006/ole">
            <mc:AlternateContent xmlns:mc="http://schemas.openxmlformats.org/markup-compatibility/2006">
              <mc:Choice xmlns:v="urn:schemas-microsoft-com:vml" Requires="v">
                <p:oleObj spid="_x0000_s105477" name="Equation" r:id="rId5" imgW="139680" imgH="393480" progId="Equation.DSMT4">
                  <p:embed/>
                </p:oleObj>
              </mc:Choice>
              <mc:Fallback>
                <p:oleObj name="Equation" r:id="rId5" imgW="139680" imgH="39348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8113" y="1054100"/>
                        <a:ext cx="547687"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 name="TextBox 103"/>
          <p:cNvSpPr txBox="1"/>
          <p:nvPr/>
        </p:nvSpPr>
        <p:spPr>
          <a:xfrm>
            <a:off x="1295400" y="52578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No, it is simplified</a:t>
            </a:r>
            <a:endParaRPr lang="en-US" sz="3200" dirty="0">
              <a:solidFill>
                <a:srgbClr val="0070C0"/>
              </a:solidFill>
              <a:latin typeface="Verdana" pitchFamily="34" charset="0"/>
            </a:endParaRPr>
          </a:p>
        </p:txBody>
      </p:sp>
      <p:sp>
        <p:nvSpPr>
          <p:cNvPr id="27" name="Rectangle 26"/>
          <p:cNvSpPr/>
          <p:nvPr/>
        </p:nvSpPr>
        <p:spPr>
          <a:xfrm>
            <a:off x="381000" y="28194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1000" y="4419600"/>
            <a:ext cx="8229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10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526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1242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4958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867400" y="28194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1000" y="28194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752600" y="28194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124200" y="28194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495800" y="28194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867400" y="28194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5867400" y="2819400"/>
            <a:ext cx="1371600" cy="762000"/>
            <a:chOff x="4648200" y="2667000"/>
            <a:chExt cx="990600" cy="762000"/>
          </a:xfrm>
        </p:grpSpPr>
        <p:cxnSp>
          <p:nvCxnSpPr>
            <p:cNvPr id="42" name="Straight Connector 41"/>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4495800" y="2819400"/>
            <a:ext cx="1371600" cy="762000"/>
            <a:chOff x="4648200" y="2667000"/>
            <a:chExt cx="990600" cy="762000"/>
          </a:xfrm>
        </p:grpSpPr>
        <p:cxnSp>
          <p:nvCxnSpPr>
            <p:cNvPr id="45" name="Straight Connector 44"/>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124200" y="2819400"/>
            <a:ext cx="1371600" cy="762000"/>
            <a:chOff x="4648200" y="2667000"/>
            <a:chExt cx="990600" cy="762000"/>
          </a:xfrm>
        </p:grpSpPr>
        <p:cxnSp>
          <p:nvCxnSpPr>
            <p:cNvPr id="48" name="Straight Connector 47"/>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1752600" y="2819400"/>
            <a:ext cx="1371600" cy="762000"/>
            <a:chOff x="4648200" y="2667000"/>
            <a:chExt cx="990600" cy="762000"/>
          </a:xfrm>
        </p:grpSpPr>
        <p:cxnSp>
          <p:nvCxnSpPr>
            <p:cNvPr id="51" name="Straight Connector 50"/>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Rectangle 59"/>
          <p:cNvSpPr/>
          <p:nvPr/>
        </p:nvSpPr>
        <p:spPr>
          <a:xfrm>
            <a:off x="5867400" y="44196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495800" y="44196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124200" y="44196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1752600" y="4419600"/>
            <a:ext cx="1371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4419600"/>
            <a:ext cx="1371600" cy="762000"/>
          </a:xfrm>
          <a:prstGeom prst="rect">
            <a:avLst/>
          </a:prstGeom>
          <a:solidFill>
            <a:schemeClr val="accent6"/>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34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35" grpId="1" animBg="1"/>
      <p:bldP spid="104" grpId="0" uiExpand="1" build="allAtOnce"/>
      <p:bldP spid="27" grpId="0" animBg="1"/>
      <p:bldP spid="29" grpId="0" animBg="1"/>
      <p:bldP spid="30" grpId="1" animBg="1"/>
      <p:bldP spid="31" grpId="1" animBg="1"/>
      <p:bldP spid="32" grpId="1" animBg="1"/>
      <p:bldP spid="33" grpId="1" animBg="1"/>
      <p:bldP spid="34" grpId="1" animBg="1"/>
      <p:bldP spid="36" grpId="0" animBg="1"/>
      <p:bldP spid="37" grpId="0" animBg="1"/>
      <p:bldP spid="38" grpId="0" animBg="1"/>
      <p:bldP spid="39" grpId="0" animBg="1"/>
      <p:bldP spid="40" grpId="0" animBg="1"/>
      <p:bldP spid="60" grpId="0" animBg="1"/>
      <p:bldP spid="61" grpId="0" animBg="1"/>
      <p:bldP spid="62" grpId="0" animBg="1"/>
      <p:bldP spid="63" grpId="0" animBg="1"/>
      <p:bldP spid="6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7162800" y="41148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162800" y="28194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sp>
        <p:nvSpPr>
          <p:cNvPr id="28" name="TextBox 27"/>
          <p:cNvSpPr txBox="1"/>
          <p:nvPr/>
        </p:nvSpPr>
        <p:spPr>
          <a:xfrm>
            <a:off x="3733800" y="563562"/>
            <a:ext cx="2286000" cy="584775"/>
          </a:xfrm>
          <a:prstGeom prst="rect">
            <a:avLst/>
          </a:prstGeom>
          <a:noFill/>
        </p:spPr>
        <p:txBody>
          <a:bodyPr wrap="square" rtlCol="0">
            <a:spAutoFit/>
          </a:bodyPr>
          <a:lstStyle/>
          <a:p>
            <a:r>
              <a:rPr lang="en-US" sz="3200" dirty="0" smtClean="0">
                <a:latin typeface="Verdana" pitchFamily="34" charset="0"/>
              </a:rPr>
              <a:t>Problem:</a:t>
            </a:r>
            <a:endParaRPr lang="en-US" sz="3200" dirty="0">
              <a:latin typeface="Verdana" pitchFamily="34" charset="0"/>
            </a:endParaRPr>
          </a:p>
        </p:txBody>
      </p:sp>
      <p:graphicFrame>
        <p:nvGraphicFramePr>
          <p:cNvPr id="103436" name="Object 1"/>
          <p:cNvGraphicFramePr>
            <a:graphicFrameLocks noChangeAspect="1"/>
          </p:cNvGraphicFramePr>
          <p:nvPr/>
        </p:nvGraphicFramePr>
        <p:xfrm>
          <a:off x="3328988" y="1041400"/>
          <a:ext cx="1931987" cy="1536700"/>
        </p:xfrm>
        <a:graphic>
          <a:graphicData uri="http://schemas.openxmlformats.org/presentationml/2006/ole">
            <mc:AlternateContent xmlns:mc="http://schemas.openxmlformats.org/markup-compatibility/2006">
              <mc:Choice xmlns:v="urn:schemas-microsoft-com:vml" Requires="v">
                <p:oleObj spid="_x0000_s106500" name="Equation" r:id="rId3" imgW="495000" imgH="393480" progId="Equation.DSMT4">
                  <p:embed/>
                </p:oleObj>
              </mc:Choice>
              <mc:Fallback>
                <p:oleObj name="Equation" r:id="rId3" imgW="49500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8988" y="1041400"/>
                        <a:ext cx="1931987"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437" name="Object 13"/>
          <p:cNvGraphicFramePr>
            <a:graphicFrameLocks noChangeAspect="1"/>
          </p:cNvGraphicFramePr>
          <p:nvPr/>
        </p:nvGraphicFramePr>
        <p:xfrm>
          <a:off x="5194300" y="1054100"/>
          <a:ext cx="596900" cy="1536700"/>
        </p:xfrm>
        <a:graphic>
          <a:graphicData uri="http://schemas.openxmlformats.org/presentationml/2006/ole">
            <mc:AlternateContent xmlns:mc="http://schemas.openxmlformats.org/markup-compatibility/2006">
              <mc:Choice xmlns:v="urn:schemas-microsoft-com:vml" Requires="v">
                <p:oleObj spid="_x0000_s106501" name="Equation" r:id="rId5" imgW="152280" imgH="393480" progId="Equation.DSMT4">
                  <p:embed/>
                </p:oleObj>
              </mc:Choice>
              <mc:Fallback>
                <p:oleObj name="Equation" r:id="rId5" imgW="152280" imgH="393480" progId="Equation.DSMT4">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4300" y="1054100"/>
                        <a:ext cx="596900" cy="153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 name="TextBox 103"/>
          <p:cNvSpPr txBox="1"/>
          <p:nvPr/>
        </p:nvSpPr>
        <p:spPr>
          <a:xfrm>
            <a:off x="1295400" y="51816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dirty="0" smtClean="0">
                <a:solidFill>
                  <a:srgbClr val="0070C0"/>
                </a:solidFill>
                <a:latin typeface="Verdana" pitchFamily="34" charset="0"/>
              </a:rPr>
              <a:t>No, it is simplified</a:t>
            </a:r>
            <a:endParaRPr lang="en-US" sz="3200" dirty="0">
              <a:solidFill>
                <a:srgbClr val="0070C0"/>
              </a:solidFill>
              <a:latin typeface="Verdana" pitchFamily="34" charset="0"/>
            </a:endParaRPr>
          </a:p>
        </p:txBody>
      </p:sp>
      <p:sp>
        <p:nvSpPr>
          <p:cNvPr id="27" name="Rectangle 26"/>
          <p:cNvSpPr/>
          <p:nvPr/>
        </p:nvSpPr>
        <p:spPr>
          <a:xfrm>
            <a:off x="152400" y="2819400"/>
            <a:ext cx="8763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52400" y="28194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52400" y="28194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05000" y="28194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657600" y="28194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410200" y="28194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52400" y="4114800"/>
            <a:ext cx="87630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52400" y="41148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1905000" y="41148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657600" y="41148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410200" y="4114800"/>
            <a:ext cx="1752600" cy="7620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28194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657600" y="28194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410200" y="28194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152400" y="41148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1905000" y="4114800"/>
            <a:ext cx="1752600" cy="762000"/>
          </a:xfrm>
          <a:prstGeom prst="rect">
            <a:avLst/>
          </a:prstGeom>
          <a:solidFill>
            <a:srgbClr val="B2F3AF"/>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6"/>
          <p:cNvGrpSpPr/>
          <p:nvPr/>
        </p:nvGrpSpPr>
        <p:grpSpPr>
          <a:xfrm>
            <a:off x="5410200" y="2819400"/>
            <a:ext cx="1752600" cy="762000"/>
            <a:chOff x="4648200" y="2667000"/>
            <a:chExt cx="990600" cy="762000"/>
          </a:xfrm>
        </p:grpSpPr>
        <p:cxnSp>
          <p:nvCxnSpPr>
            <p:cNvPr id="48" name="Straight Connector 47"/>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49"/>
          <p:cNvGrpSpPr/>
          <p:nvPr/>
        </p:nvGrpSpPr>
        <p:grpSpPr>
          <a:xfrm>
            <a:off x="3657600" y="2819400"/>
            <a:ext cx="1752600" cy="762000"/>
            <a:chOff x="4648200" y="2667000"/>
            <a:chExt cx="990600" cy="762000"/>
          </a:xfrm>
        </p:grpSpPr>
        <p:cxnSp>
          <p:nvCxnSpPr>
            <p:cNvPr id="51" name="Straight Connector 50"/>
            <p:cNvCxnSpPr/>
            <p:nvPr/>
          </p:nvCxnSpPr>
          <p:spPr>
            <a:xfrm>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648200" y="2667000"/>
              <a:ext cx="990600" cy="7620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34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55" grpId="0" animBg="1"/>
      <p:bldP spid="104" grpId="0" build="allAtOnce"/>
      <p:bldP spid="27" grpId="0" animBg="1"/>
      <p:bldP spid="30" grpId="0" animBg="1"/>
      <p:bldP spid="36" grpId="0" animBg="1"/>
      <p:bldP spid="52" grpId="0" animBg="1"/>
      <p:bldP spid="53" grpId="0" animBg="1"/>
      <p:bldP spid="54" grpId="0" animBg="1"/>
      <p:bldP spid="57" grpId="0" animBg="1"/>
      <p:bldP spid="58" grpId="0" animBg="1"/>
      <p:bldP spid="64" grpId="0" animBg="1"/>
      <p:bldP spid="66" grpId="0" animBg="1"/>
      <p:bldP spid="67" grpId="0" animBg="1"/>
      <p:bldP spid="69" grpId="0" animBg="1"/>
      <p:bldP spid="70" grpId="0" animBg="1"/>
      <p:bldP spid="71" grpId="0" animBg="1"/>
      <p:bldP spid="72" grpId="0" animBg="1"/>
      <p:bldP spid="7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Subtract Fractions – Like Denominators</a:t>
            </a:r>
            <a:endParaRPr lang="en-US" dirty="0"/>
          </a:p>
        </p:txBody>
      </p:sp>
      <p:graphicFrame>
        <p:nvGraphicFramePr>
          <p:cNvPr id="79874" name="Object 1"/>
          <p:cNvGraphicFramePr>
            <a:graphicFrameLocks noChangeAspect="1"/>
          </p:cNvGraphicFramePr>
          <p:nvPr/>
        </p:nvGraphicFramePr>
        <p:xfrm>
          <a:off x="762221" y="1012947"/>
          <a:ext cx="912812" cy="1763591"/>
        </p:xfrm>
        <a:graphic>
          <a:graphicData uri="http://schemas.openxmlformats.org/presentationml/2006/ole">
            <mc:AlternateContent xmlns:mc="http://schemas.openxmlformats.org/markup-compatibility/2006">
              <mc:Choice xmlns:v="urn:schemas-microsoft-com:vml" Requires="v">
                <p:oleObj spid="_x0000_s107530" name="Equation" r:id="rId3" imgW="203040" imgH="393480" progId="Equation.DSMT4">
                  <p:embed/>
                </p:oleObj>
              </mc:Choice>
              <mc:Fallback>
                <p:oleObj name="Equation" r:id="rId3" imgW="20304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221" y="1012947"/>
                        <a:ext cx="912812" cy="17635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
          <p:cNvGraphicFramePr>
            <a:graphicFrameLocks noChangeAspect="1"/>
          </p:cNvGraphicFramePr>
          <p:nvPr/>
        </p:nvGraphicFramePr>
        <p:xfrm>
          <a:off x="760633" y="3037011"/>
          <a:ext cx="915767" cy="1763589"/>
        </p:xfrm>
        <a:graphic>
          <a:graphicData uri="http://schemas.openxmlformats.org/presentationml/2006/ole">
            <mc:AlternateContent xmlns:mc="http://schemas.openxmlformats.org/markup-compatibility/2006">
              <mc:Choice xmlns:v="urn:schemas-microsoft-com:vml" Requires="v">
                <p:oleObj spid="_x0000_s107531" name="Equation" r:id="rId5" imgW="203040" imgH="393480" progId="Equation.DSMT4">
                  <p:embed/>
                </p:oleObj>
              </mc:Choice>
              <mc:Fallback>
                <p:oleObj name="Equation" r:id="rId5" imgW="20304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633" y="3037011"/>
                        <a:ext cx="915767" cy="17635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381000" y="4800600"/>
            <a:ext cx="1371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1"/>
          <p:cNvGraphicFramePr>
            <a:graphicFrameLocks noChangeAspect="1"/>
          </p:cNvGraphicFramePr>
          <p:nvPr/>
        </p:nvGraphicFramePr>
        <p:xfrm>
          <a:off x="76200" y="4194175"/>
          <a:ext cx="571500" cy="454025"/>
        </p:xfrm>
        <a:graphic>
          <a:graphicData uri="http://schemas.openxmlformats.org/presentationml/2006/ole">
            <mc:AlternateContent xmlns:mc="http://schemas.openxmlformats.org/markup-compatibility/2006">
              <mc:Choice xmlns:v="urn:schemas-microsoft-com:vml" Requires="v">
                <p:oleObj spid="_x0000_s107532" name="Equation" r:id="rId7" imgW="126720" imgH="101520" progId="Equation.DSMT4">
                  <p:embed/>
                </p:oleObj>
              </mc:Choice>
              <mc:Fallback>
                <p:oleObj name="Equation" r:id="rId7" imgW="126720" imgH="10152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4194175"/>
                        <a:ext cx="571500"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362200" y="1600200"/>
            <a:ext cx="6477000" cy="584775"/>
          </a:xfrm>
          <a:prstGeom prst="rect">
            <a:avLst/>
          </a:prstGeom>
          <a:noFill/>
        </p:spPr>
        <p:txBody>
          <a:bodyPr wrap="square" rtlCol="0">
            <a:spAutoFit/>
          </a:bodyPr>
          <a:lstStyle/>
          <a:p>
            <a:r>
              <a:rPr lang="en-US" sz="3200" dirty="0" smtClean="0">
                <a:solidFill>
                  <a:srgbClr val="0070C0"/>
                </a:solidFill>
                <a:latin typeface="+mj-lt"/>
              </a:rPr>
              <a:t>What do we do with the numerators?</a:t>
            </a:r>
            <a:endParaRPr lang="en-US" sz="3200" dirty="0">
              <a:solidFill>
                <a:srgbClr val="0070C0"/>
              </a:solidFill>
              <a:latin typeface="+mj-lt"/>
            </a:endParaRPr>
          </a:p>
        </p:txBody>
      </p:sp>
      <p:sp>
        <p:nvSpPr>
          <p:cNvPr id="10" name="TextBox 9"/>
          <p:cNvSpPr txBox="1"/>
          <p:nvPr/>
        </p:nvSpPr>
        <p:spPr>
          <a:xfrm>
            <a:off x="2362200" y="2209800"/>
            <a:ext cx="6477000" cy="584775"/>
          </a:xfrm>
          <a:prstGeom prst="rect">
            <a:avLst/>
          </a:prstGeom>
          <a:noFill/>
        </p:spPr>
        <p:txBody>
          <a:bodyPr wrap="square" rtlCol="0">
            <a:spAutoFit/>
          </a:bodyPr>
          <a:lstStyle/>
          <a:p>
            <a:pPr algn="ctr"/>
            <a:r>
              <a:rPr lang="en-US" sz="3200" dirty="0" smtClean="0">
                <a:solidFill>
                  <a:srgbClr val="0070C0"/>
                </a:solidFill>
                <a:latin typeface="+mj-lt"/>
              </a:rPr>
              <a:t>Subtract</a:t>
            </a:r>
            <a:endParaRPr lang="en-US" sz="3200" dirty="0">
              <a:solidFill>
                <a:srgbClr val="0070C0"/>
              </a:solidFill>
              <a:latin typeface="+mj-lt"/>
            </a:endParaRPr>
          </a:p>
        </p:txBody>
      </p:sp>
      <p:sp>
        <p:nvSpPr>
          <p:cNvPr id="11" name="TextBox 10"/>
          <p:cNvSpPr txBox="1"/>
          <p:nvPr/>
        </p:nvSpPr>
        <p:spPr>
          <a:xfrm>
            <a:off x="2057400" y="2895600"/>
            <a:ext cx="67818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What do we do with the denominators?</a:t>
            </a:r>
            <a:endParaRPr lang="en-US" sz="3200" dirty="0">
              <a:solidFill>
                <a:schemeClr val="accent6">
                  <a:lumMod val="75000"/>
                </a:schemeClr>
              </a:solidFill>
              <a:latin typeface="+mj-lt"/>
            </a:endParaRPr>
          </a:p>
        </p:txBody>
      </p:sp>
      <p:sp>
        <p:nvSpPr>
          <p:cNvPr id="12" name="TextBox 11"/>
          <p:cNvSpPr txBox="1"/>
          <p:nvPr/>
        </p:nvSpPr>
        <p:spPr>
          <a:xfrm>
            <a:off x="2362200" y="3505200"/>
            <a:ext cx="64770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Leave them the same</a:t>
            </a:r>
            <a:endParaRPr lang="en-US" sz="3200" dirty="0">
              <a:solidFill>
                <a:schemeClr val="accent6">
                  <a:lumMod val="75000"/>
                </a:schemeClr>
              </a:solidFill>
              <a:latin typeface="+mj-lt"/>
            </a:endParaRPr>
          </a:p>
        </p:txBody>
      </p:sp>
      <p:sp>
        <p:nvSpPr>
          <p:cNvPr id="13" name="TextBox 12"/>
          <p:cNvSpPr txBox="1"/>
          <p:nvPr/>
        </p:nvSpPr>
        <p:spPr>
          <a:xfrm>
            <a:off x="1371600" y="4444425"/>
            <a:ext cx="6781800" cy="584775"/>
          </a:xfrm>
          <a:prstGeom prst="rect">
            <a:avLst/>
          </a:prstGeom>
          <a:noFill/>
        </p:spPr>
        <p:txBody>
          <a:bodyPr wrap="square" rtlCol="0">
            <a:spAutoFit/>
          </a:bodyPr>
          <a:lstStyle/>
          <a:p>
            <a:pPr algn="ctr"/>
            <a:r>
              <a:rPr lang="en-US" sz="3200" dirty="0" smtClean="0">
                <a:solidFill>
                  <a:srgbClr val="C60293"/>
                </a:solidFill>
                <a:latin typeface="+mj-lt"/>
              </a:rPr>
              <a:t>Rewrite the number sentence:</a:t>
            </a:r>
            <a:endParaRPr lang="en-US" sz="3200" dirty="0">
              <a:solidFill>
                <a:srgbClr val="C60293"/>
              </a:solidFill>
              <a:latin typeface="+mj-lt"/>
            </a:endParaRPr>
          </a:p>
        </p:txBody>
      </p:sp>
      <p:graphicFrame>
        <p:nvGraphicFramePr>
          <p:cNvPr id="14" name="Object 1"/>
          <p:cNvGraphicFramePr>
            <a:graphicFrameLocks noChangeAspect="1"/>
          </p:cNvGraphicFramePr>
          <p:nvPr/>
        </p:nvGraphicFramePr>
        <p:xfrm>
          <a:off x="2743200" y="4900613"/>
          <a:ext cx="895350" cy="1728787"/>
        </p:xfrm>
        <a:graphic>
          <a:graphicData uri="http://schemas.openxmlformats.org/presentationml/2006/ole">
            <mc:AlternateContent xmlns:mc="http://schemas.openxmlformats.org/markup-compatibility/2006">
              <mc:Choice xmlns:v="urn:schemas-microsoft-com:vml" Requires="v">
                <p:oleObj spid="_x0000_s107533" name="Equation" r:id="rId9" imgW="203040" imgH="393480" progId="Equation.DSMT4">
                  <p:embed/>
                </p:oleObj>
              </mc:Choice>
              <mc:Fallback>
                <p:oleObj name="Equation" r:id="rId9" imgW="20304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4900613"/>
                        <a:ext cx="895350"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
          <p:cNvGraphicFramePr>
            <a:graphicFrameLocks noChangeAspect="1"/>
          </p:cNvGraphicFramePr>
          <p:nvPr/>
        </p:nvGraphicFramePr>
        <p:xfrm>
          <a:off x="3608388" y="5645150"/>
          <a:ext cx="561975" cy="447675"/>
        </p:xfrm>
        <a:graphic>
          <a:graphicData uri="http://schemas.openxmlformats.org/presentationml/2006/ole">
            <mc:AlternateContent xmlns:mc="http://schemas.openxmlformats.org/markup-compatibility/2006">
              <mc:Choice xmlns:v="urn:schemas-microsoft-com:vml" Requires="v">
                <p:oleObj spid="_x0000_s107534" name="Equation" r:id="rId11" imgW="126720" imgH="101520" progId="Equation.DSMT4">
                  <p:embed/>
                </p:oleObj>
              </mc:Choice>
              <mc:Fallback>
                <p:oleObj name="Equation" r:id="rId11" imgW="126720" imgH="10152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08388" y="5645150"/>
                        <a:ext cx="5619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
          <p:cNvGraphicFramePr>
            <a:graphicFrameLocks noChangeAspect="1"/>
          </p:cNvGraphicFramePr>
          <p:nvPr/>
        </p:nvGraphicFramePr>
        <p:xfrm>
          <a:off x="4208463" y="4900613"/>
          <a:ext cx="896937" cy="1728787"/>
        </p:xfrm>
        <a:graphic>
          <a:graphicData uri="http://schemas.openxmlformats.org/presentationml/2006/ole">
            <mc:AlternateContent xmlns:mc="http://schemas.openxmlformats.org/markup-compatibility/2006">
              <mc:Choice xmlns:v="urn:schemas-microsoft-com:vml" Requires="v">
                <p:oleObj spid="_x0000_s107535" name="Equation" r:id="rId13" imgW="203040" imgH="393480" progId="Equation.DSMT4">
                  <p:embed/>
                </p:oleObj>
              </mc:Choice>
              <mc:Fallback>
                <p:oleObj name="Equation" r:id="rId13" imgW="203040" imgH="3934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8463" y="4900613"/>
                        <a:ext cx="896937"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
          <p:cNvGraphicFramePr>
            <a:graphicFrameLocks noChangeAspect="1"/>
          </p:cNvGraphicFramePr>
          <p:nvPr/>
        </p:nvGraphicFramePr>
        <p:xfrm>
          <a:off x="5410200" y="5562600"/>
          <a:ext cx="561757" cy="500949"/>
        </p:xfrm>
        <a:graphic>
          <a:graphicData uri="http://schemas.openxmlformats.org/presentationml/2006/ole">
            <mc:AlternateContent xmlns:mc="http://schemas.openxmlformats.org/markup-compatibility/2006">
              <mc:Choice xmlns:v="urn:schemas-microsoft-com:vml" Requires="v">
                <p:oleObj spid="_x0000_s107536" name="Equation" r:id="rId15" imgW="126720" imgH="114120" progId="Equation.DSMT4">
                  <p:embed/>
                </p:oleObj>
              </mc:Choice>
              <mc:Fallback>
                <p:oleObj name="Equation" r:id="rId15" imgW="126720" imgH="11412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10200" y="5562600"/>
                        <a:ext cx="561757" cy="5009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
          <p:cNvGraphicFramePr>
            <a:graphicFrameLocks noChangeAspect="1"/>
          </p:cNvGraphicFramePr>
          <p:nvPr/>
        </p:nvGraphicFramePr>
        <p:xfrm>
          <a:off x="6070600" y="4876800"/>
          <a:ext cx="900113" cy="1725613"/>
        </p:xfrm>
        <a:graphic>
          <a:graphicData uri="http://schemas.openxmlformats.org/presentationml/2006/ole">
            <mc:AlternateContent xmlns:mc="http://schemas.openxmlformats.org/markup-compatibility/2006">
              <mc:Choice xmlns:v="urn:schemas-microsoft-com:vml" Requires="v">
                <p:oleObj spid="_x0000_s107537" name="Equation" r:id="rId17" imgW="203040" imgH="393480" progId="Equation.DSMT4">
                  <p:embed/>
                </p:oleObj>
              </mc:Choice>
              <mc:Fallback>
                <p:oleObj name="Equation" r:id="rId17" imgW="203040" imgH="393480" progId="Equation.DSMT4">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70600" y="4876800"/>
                        <a:ext cx="900113" cy="172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cap="small" dirty="0" smtClean="0">
                <a:solidFill>
                  <a:schemeClr val="accent3">
                    <a:lumMod val="75000"/>
                  </a:schemeClr>
                </a:solidFill>
              </a:rPr>
              <a:t>[objective]</a:t>
            </a:r>
            <a:endParaRPr lang="en-US" dirty="0"/>
          </a:p>
        </p:txBody>
      </p:sp>
      <p:sp>
        <p:nvSpPr>
          <p:cNvPr id="3" name="Content Placeholder 2"/>
          <p:cNvSpPr>
            <a:spLocks noGrp="1"/>
          </p:cNvSpPr>
          <p:nvPr>
            <p:ph idx="1"/>
          </p:nvPr>
        </p:nvSpPr>
        <p:spPr/>
        <p:txBody>
          <a:bodyPr/>
          <a:lstStyle/>
          <a:p>
            <a:r>
              <a:rPr lang="en-US" dirty="0" smtClean="0"/>
              <a:t>The student will work with subtracting fractions with like denominators.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graphicFrame>
        <p:nvGraphicFramePr>
          <p:cNvPr id="14" name="Object 1"/>
          <p:cNvGraphicFramePr>
            <a:graphicFrameLocks noChangeAspect="1"/>
          </p:cNvGraphicFramePr>
          <p:nvPr/>
        </p:nvGraphicFramePr>
        <p:xfrm>
          <a:off x="2286000" y="1319213"/>
          <a:ext cx="895350" cy="1728787"/>
        </p:xfrm>
        <a:graphic>
          <a:graphicData uri="http://schemas.openxmlformats.org/presentationml/2006/ole">
            <mc:AlternateContent xmlns:mc="http://schemas.openxmlformats.org/markup-compatibility/2006">
              <mc:Choice xmlns:v="urn:schemas-microsoft-com:vml" Requires="v">
                <p:oleObj spid="_x0000_s110602" name="Equation" r:id="rId3" imgW="203040" imgH="393480" progId="Equation.DSMT4">
                  <p:embed/>
                </p:oleObj>
              </mc:Choice>
              <mc:Fallback>
                <p:oleObj name="Equation" r:id="rId3" imgW="20304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319213"/>
                        <a:ext cx="895350"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
          <p:cNvGraphicFramePr>
            <a:graphicFrameLocks noChangeAspect="1"/>
          </p:cNvGraphicFramePr>
          <p:nvPr/>
        </p:nvGraphicFramePr>
        <p:xfrm>
          <a:off x="3151188" y="2063750"/>
          <a:ext cx="561975" cy="447675"/>
        </p:xfrm>
        <a:graphic>
          <a:graphicData uri="http://schemas.openxmlformats.org/presentationml/2006/ole">
            <mc:AlternateContent xmlns:mc="http://schemas.openxmlformats.org/markup-compatibility/2006">
              <mc:Choice xmlns:v="urn:schemas-microsoft-com:vml" Requires="v">
                <p:oleObj spid="_x0000_s110603" name="Equation" r:id="rId5" imgW="126720" imgH="101520" progId="Equation.DSMT4">
                  <p:embed/>
                </p:oleObj>
              </mc:Choice>
              <mc:Fallback>
                <p:oleObj name="Equation" r:id="rId5" imgW="126720" imgH="10152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1188" y="2063750"/>
                        <a:ext cx="5619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
          <p:cNvGraphicFramePr>
            <a:graphicFrameLocks noChangeAspect="1"/>
          </p:cNvGraphicFramePr>
          <p:nvPr/>
        </p:nvGraphicFramePr>
        <p:xfrm>
          <a:off x="3751263" y="1319213"/>
          <a:ext cx="896937" cy="1728787"/>
        </p:xfrm>
        <a:graphic>
          <a:graphicData uri="http://schemas.openxmlformats.org/presentationml/2006/ole">
            <mc:AlternateContent xmlns:mc="http://schemas.openxmlformats.org/markup-compatibility/2006">
              <mc:Choice xmlns:v="urn:schemas-microsoft-com:vml" Requires="v">
                <p:oleObj spid="_x0000_s110604" name="Equation" r:id="rId7" imgW="203040" imgH="393480" progId="Equation.DSMT4">
                  <p:embed/>
                </p:oleObj>
              </mc:Choice>
              <mc:Fallback>
                <p:oleObj name="Equation" r:id="rId7" imgW="203040" imgH="393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51263" y="1319213"/>
                        <a:ext cx="896937"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
          <p:cNvGraphicFramePr>
            <a:graphicFrameLocks noChangeAspect="1"/>
          </p:cNvGraphicFramePr>
          <p:nvPr/>
        </p:nvGraphicFramePr>
        <p:xfrm>
          <a:off x="4953000" y="1981200"/>
          <a:ext cx="561757" cy="500949"/>
        </p:xfrm>
        <a:graphic>
          <a:graphicData uri="http://schemas.openxmlformats.org/presentationml/2006/ole">
            <mc:AlternateContent xmlns:mc="http://schemas.openxmlformats.org/markup-compatibility/2006">
              <mc:Choice xmlns:v="urn:schemas-microsoft-com:vml" Requires="v">
                <p:oleObj spid="_x0000_s110605" name="Equation" r:id="rId9" imgW="126720" imgH="114120" progId="Equation.DSMT4">
                  <p:embed/>
                </p:oleObj>
              </mc:Choice>
              <mc:Fallback>
                <p:oleObj name="Equation" r:id="rId9" imgW="126720" imgH="11412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1981200"/>
                        <a:ext cx="561757" cy="5009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
          <p:cNvGraphicFramePr>
            <a:graphicFrameLocks noChangeAspect="1"/>
          </p:cNvGraphicFramePr>
          <p:nvPr/>
        </p:nvGraphicFramePr>
        <p:xfrm>
          <a:off x="5613400" y="1295400"/>
          <a:ext cx="900113" cy="1725613"/>
        </p:xfrm>
        <a:graphic>
          <a:graphicData uri="http://schemas.openxmlformats.org/presentationml/2006/ole">
            <mc:AlternateContent xmlns:mc="http://schemas.openxmlformats.org/markup-compatibility/2006">
              <mc:Choice xmlns:v="urn:schemas-microsoft-com:vml" Requires="v">
                <p:oleObj spid="_x0000_s110606" name="Equation" r:id="rId11" imgW="203040" imgH="393480" progId="Equation.DSMT4">
                  <p:embed/>
                </p:oleObj>
              </mc:Choice>
              <mc:Fallback>
                <p:oleObj name="Equation" r:id="rId11" imgW="203040" imgH="39348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13400" y="1295400"/>
                        <a:ext cx="900113" cy="172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Box 18"/>
          <p:cNvSpPr txBox="1"/>
          <p:nvPr/>
        </p:nvSpPr>
        <p:spPr>
          <a:xfrm>
            <a:off x="1219200" y="35052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b="1" dirty="0" smtClean="0">
                <a:solidFill>
                  <a:srgbClr val="0070C0"/>
                </a:solidFill>
                <a:latin typeface="Verdana" pitchFamily="34" charset="0"/>
              </a:rPr>
              <a:t>No, it is simplified</a:t>
            </a:r>
            <a:endParaRPr lang="en-US" sz="3200" b="1"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Subtract Fractions – Like Denominators</a:t>
            </a:r>
            <a:endParaRPr lang="en-US" dirty="0"/>
          </a:p>
        </p:txBody>
      </p:sp>
      <p:graphicFrame>
        <p:nvGraphicFramePr>
          <p:cNvPr id="79874" name="Object 1"/>
          <p:cNvGraphicFramePr>
            <a:graphicFrameLocks noChangeAspect="1"/>
          </p:cNvGraphicFramePr>
          <p:nvPr/>
        </p:nvGraphicFramePr>
        <p:xfrm>
          <a:off x="762221" y="1012947"/>
          <a:ext cx="912812" cy="1763591"/>
        </p:xfrm>
        <a:graphic>
          <a:graphicData uri="http://schemas.openxmlformats.org/presentationml/2006/ole">
            <mc:AlternateContent xmlns:mc="http://schemas.openxmlformats.org/markup-compatibility/2006">
              <mc:Choice xmlns:v="urn:schemas-microsoft-com:vml" Requires="v">
                <p:oleObj spid="_x0000_s109578" name="Equation" r:id="rId3" imgW="203040" imgH="393480" progId="Equation.DSMT4">
                  <p:embed/>
                </p:oleObj>
              </mc:Choice>
              <mc:Fallback>
                <p:oleObj name="Equation" r:id="rId3" imgW="20304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221" y="1012947"/>
                        <a:ext cx="912812" cy="17635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1"/>
          <p:cNvGraphicFramePr>
            <a:graphicFrameLocks noChangeAspect="1"/>
          </p:cNvGraphicFramePr>
          <p:nvPr/>
        </p:nvGraphicFramePr>
        <p:xfrm>
          <a:off x="760633" y="3037011"/>
          <a:ext cx="915767" cy="1763589"/>
        </p:xfrm>
        <a:graphic>
          <a:graphicData uri="http://schemas.openxmlformats.org/presentationml/2006/ole">
            <mc:AlternateContent xmlns:mc="http://schemas.openxmlformats.org/markup-compatibility/2006">
              <mc:Choice xmlns:v="urn:schemas-microsoft-com:vml" Requires="v">
                <p:oleObj spid="_x0000_s109579" name="Equation" r:id="rId5" imgW="203040" imgH="393480" progId="Equation.DSMT4">
                  <p:embed/>
                </p:oleObj>
              </mc:Choice>
              <mc:Fallback>
                <p:oleObj name="Equation" r:id="rId5" imgW="203040" imgH="3934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633" y="3037011"/>
                        <a:ext cx="915767" cy="17635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381000" y="4800600"/>
            <a:ext cx="1371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1"/>
          <p:cNvGraphicFramePr>
            <a:graphicFrameLocks noChangeAspect="1"/>
          </p:cNvGraphicFramePr>
          <p:nvPr/>
        </p:nvGraphicFramePr>
        <p:xfrm>
          <a:off x="76200" y="4194175"/>
          <a:ext cx="571500" cy="454025"/>
        </p:xfrm>
        <a:graphic>
          <a:graphicData uri="http://schemas.openxmlformats.org/presentationml/2006/ole">
            <mc:AlternateContent xmlns:mc="http://schemas.openxmlformats.org/markup-compatibility/2006">
              <mc:Choice xmlns:v="urn:schemas-microsoft-com:vml" Requires="v">
                <p:oleObj spid="_x0000_s109580" name="Equation" r:id="rId7" imgW="126720" imgH="101520" progId="Equation.DSMT4">
                  <p:embed/>
                </p:oleObj>
              </mc:Choice>
              <mc:Fallback>
                <p:oleObj name="Equation" r:id="rId7" imgW="126720" imgH="10152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4194175"/>
                        <a:ext cx="571500" cy="45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362200" y="1600200"/>
            <a:ext cx="6477000" cy="584775"/>
          </a:xfrm>
          <a:prstGeom prst="rect">
            <a:avLst/>
          </a:prstGeom>
          <a:noFill/>
        </p:spPr>
        <p:txBody>
          <a:bodyPr wrap="square" rtlCol="0">
            <a:spAutoFit/>
          </a:bodyPr>
          <a:lstStyle/>
          <a:p>
            <a:r>
              <a:rPr lang="en-US" sz="3200" dirty="0" smtClean="0">
                <a:solidFill>
                  <a:srgbClr val="0070C0"/>
                </a:solidFill>
                <a:latin typeface="+mj-lt"/>
              </a:rPr>
              <a:t>What do we do with the numerators?</a:t>
            </a:r>
            <a:endParaRPr lang="en-US" sz="3200" dirty="0">
              <a:solidFill>
                <a:srgbClr val="0070C0"/>
              </a:solidFill>
              <a:latin typeface="+mj-lt"/>
            </a:endParaRPr>
          </a:p>
        </p:txBody>
      </p:sp>
      <p:sp>
        <p:nvSpPr>
          <p:cNvPr id="10" name="TextBox 9"/>
          <p:cNvSpPr txBox="1"/>
          <p:nvPr/>
        </p:nvSpPr>
        <p:spPr>
          <a:xfrm>
            <a:off x="2362200" y="2209800"/>
            <a:ext cx="6477000" cy="584775"/>
          </a:xfrm>
          <a:prstGeom prst="rect">
            <a:avLst/>
          </a:prstGeom>
          <a:noFill/>
        </p:spPr>
        <p:txBody>
          <a:bodyPr wrap="square" rtlCol="0">
            <a:spAutoFit/>
          </a:bodyPr>
          <a:lstStyle/>
          <a:p>
            <a:pPr algn="ctr"/>
            <a:r>
              <a:rPr lang="en-US" sz="3200" dirty="0" smtClean="0">
                <a:solidFill>
                  <a:srgbClr val="0070C0"/>
                </a:solidFill>
                <a:latin typeface="+mj-lt"/>
              </a:rPr>
              <a:t>Subtract</a:t>
            </a:r>
            <a:endParaRPr lang="en-US" sz="3200" dirty="0">
              <a:solidFill>
                <a:srgbClr val="0070C0"/>
              </a:solidFill>
              <a:latin typeface="+mj-lt"/>
            </a:endParaRPr>
          </a:p>
        </p:txBody>
      </p:sp>
      <p:sp>
        <p:nvSpPr>
          <p:cNvPr id="11" name="TextBox 10"/>
          <p:cNvSpPr txBox="1"/>
          <p:nvPr/>
        </p:nvSpPr>
        <p:spPr>
          <a:xfrm>
            <a:off x="2057400" y="2895600"/>
            <a:ext cx="67818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What do we do with the denominators?</a:t>
            </a:r>
            <a:endParaRPr lang="en-US" sz="3200" dirty="0">
              <a:solidFill>
                <a:schemeClr val="accent6">
                  <a:lumMod val="75000"/>
                </a:schemeClr>
              </a:solidFill>
              <a:latin typeface="+mj-lt"/>
            </a:endParaRPr>
          </a:p>
        </p:txBody>
      </p:sp>
      <p:sp>
        <p:nvSpPr>
          <p:cNvPr id="12" name="TextBox 11"/>
          <p:cNvSpPr txBox="1"/>
          <p:nvPr/>
        </p:nvSpPr>
        <p:spPr>
          <a:xfrm>
            <a:off x="2362200" y="3505200"/>
            <a:ext cx="6477000" cy="584775"/>
          </a:xfrm>
          <a:prstGeom prst="rect">
            <a:avLst/>
          </a:prstGeom>
          <a:noFill/>
        </p:spPr>
        <p:txBody>
          <a:bodyPr wrap="square" rtlCol="0">
            <a:spAutoFit/>
          </a:bodyPr>
          <a:lstStyle/>
          <a:p>
            <a:pPr algn="ctr"/>
            <a:r>
              <a:rPr lang="en-US" sz="3200" dirty="0" smtClean="0">
                <a:solidFill>
                  <a:schemeClr val="accent6">
                    <a:lumMod val="75000"/>
                  </a:schemeClr>
                </a:solidFill>
                <a:latin typeface="+mj-lt"/>
              </a:rPr>
              <a:t>Leave them the same</a:t>
            </a:r>
            <a:endParaRPr lang="en-US" sz="3200" dirty="0">
              <a:solidFill>
                <a:schemeClr val="accent6">
                  <a:lumMod val="75000"/>
                </a:schemeClr>
              </a:solidFill>
              <a:latin typeface="+mj-lt"/>
            </a:endParaRPr>
          </a:p>
        </p:txBody>
      </p:sp>
      <p:sp>
        <p:nvSpPr>
          <p:cNvPr id="13" name="TextBox 12"/>
          <p:cNvSpPr txBox="1"/>
          <p:nvPr/>
        </p:nvSpPr>
        <p:spPr>
          <a:xfrm>
            <a:off x="1371600" y="4444425"/>
            <a:ext cx="6781800" cy="584775"/>
          </a:xfrm>
          <a:prstGeom prst="rect">
            <a:avLst/>
          </a:prstGeom>
          <a:noFill/>
        </p:spPr>
        <p:txBody>
          <a:bodyPr wrap="square" rtlCol="0">
            <a:spAutoFit/>
          </a:bodyPr>
          <a:lstStyle/>
          <a:p>
            <a:pPr algn="ctr"/>
            <a:r>
              <a:rPr lang="en-US" sz="3200" dirty="0" smtClean="0">
                <a:solidFill>
                  <a:srgbClr val="C60293"/>
                </a:solidFill>
                <a:latin typeface="+mj-lt"/>
              </a:rPr>
              <a:t>Rewrite the number sentence:</a:t>
            </a:r>
            <a:endParaRPr lang="en-US" sz="3200" dirty="0">
              <a:solidFill>
                <a:srgbClr val="C60293"/>
              </a:solidFill>
              <a:latin typeface="+mj-lt"/>
            </a:endParaRPr>
          </a:p>
        </p:txBody>
      </p:sp>
      <p:graphicFrame>
        <p:nvGraphicFramePr>
          <p:cNvPr id="14" name="Object 1"/>
          <p:cNvGraphicFramePr>
            <a:graphicFrameLocks noChangeAspect="1"/>
          </p:cNvGraphicFramePr>
          <p:nvPr/>
        </p:nvGraphicFramePr>
        <p:xfrm>
          <a:off x="2743200" y="4900613"/>
          <a:ext cx="895350" cy="1728787"/>
        </p:xfrm>
        <a:graphic>
          <a:graphicData uri="http://schemas.openxmlformats.org/presentationml/2006/ole">
            <mc:AlternateContent xmlns:mc="http://schemas.openxmlformats.org/markup-compatibility/2006">
              <mc:Choice xmlns:v="urn:schemas-microsoft-com:vml" Requires="v">
                <p:oleObj spid="_x0000_s109581" name="Equation" r:id="rId9" imgW="203040" imgH="393480" progId="Equation.DSMT4">
                  <p:embed/>
                </p:oleObj>
              </mc:Choice>
              <mc:Fallback>
                <p:oleObj name="Equation" r:id="rId9" imgW="203040" imgH="39348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4900613"/>
                        <a:ext cx="895350"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
          <p:cNvGraphicFramePr>
            <a:graphicFrameLocks noChangeAspect="1"/>
          </p:cNvGraphicFramePr>
          <p:nvPr/>
        </p:nvGraphicFramePr>
        <p:xfrm>
          <a:off x="3608388" y="5645150"/>
          <a:ext cx="561975" cy="447675"/>
        </p:xfrm>
        <a:graphic>
          <a:graphicData uri="http://schemas.openxmlformats.org/presentationml/2006/ole">
            <mc:AlternateContent xmlns:mc="http://schemas.openxmlformats.org/markup-compatibility/2006">
              <mc:Choice xmlns:v="urn:schemas-microsoft-com:vml" Requires="v">
                <p:oleObj spid="_x0000_s109582" name="Equation" r:id="rId11" imgW="126720" imgH="101520" progId="Equation.DSMT4">
                  <p:embed/>
                </p:oleObj>
              </mc:Choice>
              <mc:Fallback>
                <p:oleObj name="Equation" r:id="rId11" imgW="126720" imgH="101520"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08388" y="5645150"/>
                        <a:ext cx="5619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
          <p:cNvGraphicFramePr>
            <a:graphicFrameLocks noChangeAspect="1"/>
          </p:cNvGraphicFramePr>
          <p:nvPr/>
        </p:nvGraphicFramePr>
        <p:xfrm>
          <a:off x="4208463" y="4900613"/>
          <a:ext cx="896937" cy="1728787"/>
        </p:xfrm>
        <a:graphic>
          <a:graphicData uri="http://schemas.openxmlformats.org/presentationml/2006/ole">
            <mc:AlternateContent xmlns:mc="http://schemas.openxmlformats.org/markup-compatibility/2006">
              <mc:Choice xmlns:v="urn:schemas-microsoft-com:vml" Requires="v">
                <p:oleObj spid="_x0000_s109583" name="Equation" r:id="rId13" imgW="203040" imgH="393480" progId="Equation.DSMT4">
                  <p:embed/>
                </p:oleObj>
              </mc:Choice>
              <mc:Fallback>
                <p:oleObj name="Equation" r:id="rId13" imgW="203040" imgH="393480" progId="Equation.DSMT4">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08463" y="4900613"/>
                        <a:ext cx="896937"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
          <p:cNvGraphicFramePr>
            <a:graphicFrameLocks noChangeAspect="1"/>
          </p:cNvGraphicFramePr>
          <p:nvPr/>
        </p:nvGraphicFramePr>
        <p:xfrm>
          <a:off x="5410200" y="5562600"/>
          <a:ext cx="561757" cy="500949"/>
        </p:xfrm>
        <a:graphic>
          <a:graphicData uri="http://schemas.openxmlformats.org/presentationml/2006/ole">
            <mc:AlternateContent xmlns:mc="http://schemas.openxmlformats.org/markup-compatibility/2006">
              <mc:Choice xmlns:v="urn:schemas-microsoft-com:vml" Requires="v">
                <p:oleObj spid="_x0000_s109584" name="Equation" r:id="rId15" imgW="126720" imgH="114120" progId="Equation.DSMT4">
                  <p:embed/>
                </p:oleObj>
              </mc:Choice>
              <mc:Fallback>
                <p:oleObj name="Equation" r:id="rId15" imgW="126720" imgH="114120" progId="Equation.DSMT4">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10200" y="5562600"/>
                        <a:ext cx="561757" cy="5009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
          <p:cNvGraphicFramePr>
            <a:graphicFrameLocks noChangeAspect="1"/>
          </p:cNvGraphicFramePr>
          <p:nvPr/>
        </p:nvGraphicFramePr>
        <p:xfrm>
          <a:off x="6070600" y="4876800"/>
          <a:ext cx="900113" cy="1725613"/>
        </p:xfrm>
        <a:graphic>
          <a:graphicData uri="http://schemas.openxmlformats.org/presentationml/2006/ole">
            <mc:AlternateContent xmlns:mc="http://schemas.openxmlformats.org/markup-compatibility/2006">
              <mc:Choice xmlns:v="urn:schemas-microsoft-com:vml" Requires="v">
                <p:oleObj spid="_x0000_s109585" name="Equation" r:id="rId17" imgW="203040" imgH="393480" progId="Equation.DSMT4">
                  <p:embed/>
                </p:oleObj>
              </mc:Choice>
              <mc:Fallback>
                <p:oleObj name="Equation" r:id="rId17" imgW="203040" imgH="393480" progId="Equation.DSMT4">
                  <p:embed/>
                  <p:pic>
                    <p:nvPicPr>
                      <p:cNvPr id="0"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70600" y="4876800"/>
                        <a:ext cx="900113" cy="172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Subtract Fractions – Like Denominators</a:t>
            </a:r>
            <a:endParaRPr lang="en-US" dirty="0"/>
          </a:p>
        </p:txBody>
      </p:sp>
      <p:sp>
        <p:nvSpPr>
          <p:cNvPr id="19" name="TextBox 18"/>
          <p:cNvSpPr txBox="1"/>
          <p:nvPr/>
        </p:nvSpPr>
        <p:spPr>
          <a:xfrm>
            <a:off x="1219200" y="3124200"/>
            <a:ext cx="7010400" cy="1569660"/>
          </a:xfrm>
          <a:prstGeom prst="rect">
            <a:avLst/>
          </a:prstGeom>
          <a:noFill/>
        </p:spPr>
        <p:txBody>
          <a:bodyPr wrap="square" rtlCol="0">
            <a:spAutoFit/>
          </a:bodyPr>
          <a:lstStyle/>
          <a:p>
            <a:r>
              <a:rPr lang="en-US" sz="3200" dirty="0" smtClean="0">
                <a:solidFill>
                  <a:srgbClr val="0070C0"/>
                </a:solidFill>
                <a:latin typeface="Verdana" pitchFamily="34" charset="0"/>
              </a:rPr>
              <a:t>Can this fraction be traded for fewer strips in another color?</a:t>
            </a:r>
          </a:p>
          <a:p>
            <a:pPr algn="ctr"/>
            <a:r>
              <a:rPr lang="en-US" sz="3200" b="1" dirty="0" smtClean="0">
                <a:solidFill>
                  <a:srgbClr val="0070C0"/>
                </a:solidFill>
                <a:latin typeface="Verdana" pitchFamily="34" charset="0"/>
              </a:rPr>
              <a:t>Yes, let’s simplify</a:t>
            </a:r>
            <a:endParaRPr lang="en-US" sz="3200" b="1" dirty="0">
              <a:solidFill>
                <a:srgbClr val="0070C0"/>
              </a:solidFill>
              <a:latin typeface="Verdana" pitchFamily="34" charset="0"/>
            </a:endParaRPr>
          </a:p>
        </p:txBody>
      </p:sp>
      <p:graphicFrame>
        <p:nvGraphicFramePr>
          <p:cNvPr id="111623" name="Object 5"/>
          <p:cNvGraphicFramePr>
            <a:graphicFrameLocks noChangeAspect="1"/>
          </p:cNvGraphicFramePr>
          <p:nvPr/>
        </p:nvGraphicFramePr>
        <p:xfrm>
          <a:off x="2438400" y="1471613"/>
          <a:ext cx="895350" cy="1728787"/>
        </p:xfrm>
        <a:graphic>
          <a:graphicData uri="http://schemas.openxmlformats.org/presentationml/2006/ole">
            <mc:AlternateContent xmlns:mc="http://schemas.openxmlformats.org/markup-compatibility/2006">
              <mc:Choice xmlns:v="urn:schemas-microsoft-com:vml" Requires="v">
                <p:oleObj spid="_x0000_s111630" name="Equation" r:id="rId3" imgW="203040" imgH="393480" progId="Equation.DSMT4">
                  <p:embed/>
                </p:oleObj>
              </mc:Choice>
              <mc:Fallback>
                <p:oleObj name="Equation" r:id="rId3" imgW="20304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471613"/>
                        <a:ext cx="895350"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4" name="Object 6"/>
          <p:cNvGraphicFramePr>
            <a:graphicFrameLocks noChangeAspect="1"/>
          </p:cNvGraphicFramePr>
          <p:nvPr/>
        </p:nvGraphicFramePr>
        <p:xfrm>
          <a:off x="3303588" y="2216150"/>
          <a:ext cx="561975" cy="447675"/>
        </p:xfrm>
        <a:graphic>
          <a:graphicData uri="http://schemas.openxmlformats.org/presentationml/2006/ole">
            <mc:AlternateContent xmlns:mc="http://schemas.openxmlformats.org/markup-compatibility/2006">
              <mc:Choice xmlns:v="urn:schemas-microsoft-com:vml" Requires="v">
                <p:oleObj spid="_x0000_s111631" name="Equation" r:id="rId5" imgW="126720" imgH="101520" progId="Equation.DSMT4">
                  <p:embed/>
                </p:oleObj>
              </mc:Choice>
              <mc:Fallback>
                <p:oleObj name="Equation" r:id="rId5" imgW="126720" imgH="10152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3588" y="2216150"/>
                        <a:ext cx="5619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5" name="Object 7"/>
          <p:cNvGraphicFramePr>
            <a:graphicFrameLocks noChangeAspect="1"/>
          </p:cNvGraphicFramePr>
          <p:nvPr/>
        </p:nvGraphicFramePr>
        <p:xfrm>
          <a:off x="3903663" y="1471613"/>
          <a:ext cx="896937" cy="1728787"/>
        </p:xfrm>
        <a:graphic>
          <a:graphicData uri="http://schemas.openxmlformats.org/presentationml/2006/ole">
            <mc:AlternateContent xmlns:mc="http://schemas.openxmlformats.org/markup-compatibility/2006">
              <mc:Choice xmlns:v="urn:schemas-microsoft-com:vml" Requires="v">
                <p:oleObj spid="_x0000_s111632" name="Equation" r:id="rId7" imgW="203040" imgH="393480" progId="Equation.DSMT4">
                  <p:embed/>
                </p:oleObj>
              </mc:Choice>
              <mc:Fallback>
                <p:oleObj name="Equation" r:id="rId7" imgW="203040" imgH="39348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03663" y="1471613"/>
                        <a:ext cx="896937" cy="172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6" name="Object 8"/>
          <p:cNvGraphicFramePr>
            <a:graphicFrameLocks noChangeAspect="1"/>
          </p:cNvGraphicFramePr>
          <p:nvPr/>
        </p:nvGraphicFramePr>
        <p:xfrm>
          <a:off x="5105400" y="2133600"/>
          <a:ext cx="561975" cy="501650"/>
        </p:xfrm>
        <a:graphic>
          <a:graphicData uri="http://schemas.openxmlformats.org/presentationml/2006/ole">
            <mc:AlternateContent xmlns:mc="http://schemas.openxmlformats.org/markup-compatibility/2006">
              <mc:Choice xmlns:v="urn:schemas-microsoft-com:vml" Requires="v">
                <p:oleObj spid="_x0000_s111633" name="Equation" r:id="rId9" imgW="126720" imgH="114120" progId="Equation.DSMT4">
                  <p:embed/>
                </p:oleObj>
              </mc:Choice>
              <mc:Fallback>
                <p:oleObj name="Equation" r:id="rId9" imgW="126720" imgH="11412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5400" y="2133600"/>
                        <a:ext cx="561975"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7" name="Object 9"/>
          <p:cNvGraphicFramePr>
            <a:graphicFrameLocks noChangeAspect="1"/>
          </p:cNvGraphicFramePr>
          <p:nvPr/>
        </p:nvGraphicFramePr>
        <p:xfrm>
          <a:off x="5765800" y="1447800"/>
          <a:ext cx="900113" cy="1725613"/>
        </p:xfrm>
        <a:graphic>
          <a:graphicData uri="http://schemas.openxmlformats.org/presentationml/2006/ole">
            <mc:AlternateContent xmlns:mc="http://schemas.openxmlformats.org/markup-compatibility/2006">
              <mc:Choice xmlns:v="urn:schemas-microsoft-com:vml" Requires="v">
                <p:oleObj spid="_x0000_s111634" name="Equation" r:id="rId11" imgW="203040" imgH="393480" progId="Equation.DSMT4">
                  <p:embed/>
                </p:oleObj>
              </mc:Choice>
              <mc:Fallback>
                <p:oleObj name="Equation" r:id="rId11" imgW="203040" imgH="39348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65800" y="1447800"/>
                        <a:ext cx="900113" cy="172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8"/>
          <p:cNvSpPr>
            <a:spLocks noChangeArrowheads="1"/>
          </p:cNvSpPr>
          <p:nvPr/>
        </p:nvSpPr>
        <p:spPr bwMode="auto">
          <a:xfrm>
            <a:off x="3846462" y="4724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1" name="Rectangle 9"/>
          <p:cNvSpPr>
            <a:spLocks noChangeArrowheads="1"/>
          </p:cNvSpPr>
          <p:nvPr/>
        </p:nvSpPr>
        <p:spPr bwMode="auto">
          <a:xfrm>
            <a:off x="3330524" y="4724400"/>
            <a:ext cx="511175"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2" name="Rectangle 10"/>
          <p:cNvSpPr>
            <a:spLocks noChangeArrowheads="1"/>
          </p:cNvSpPr>
          <p:nvPr/>
        </p:nvSpPr>
        <p:spPr bwMode="auto">
          <a:xfrm>
            <a:off x="4875162" y="4724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3" name="Rectangle 11"/>
          <p:cNvSpPr>
            <a:spLocks noChangeArrowheads="1"/>
          </p:cNvSpPr>
          <p:nvPr/>
        </p:nvSpPr>
        <p:spPr bwMode="auto">
          <a:xfrm>
            <a:off x="4359224" y="4724400"/>
            <a:ext cx="511175"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Rectangle 12"/>
          <p:cNvSpPr>
            <a:spLocks noChangeArrowheads="1"/>
          </p:cNvSpPr>
          <p:nvPr/>
        </p:nvSpPr>
        <p:spPr bwMode="auto">
          <a:xfrm>
            <a:off x="5357762" y="4724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3330524" y="4752536"/>
            <a:ext cx="685800" cy="801708"/>
            <a:chOff x="5181600" y="1275546"/>
            <a:chExt cx="685800" cy="801708"/>
          </a:xfrm>
        </p:grpSpPr>
        <p:grpSp>
          <p:nvGrpSpPr>
            <p:cNvPr id="31" name="Group 22"/>
            <p:cNvGrpSpPr/>
            <p:nvPr/>
          </p:nvGrpSpPr>
          <p:grpSpPr>
            <a:xfrm>
              <a:off x="5181600" y="1295400"/>
              <a:ext cx="685800" cy="781854"/>
              <a:chOff x="2895600" y="1219200"/>
              <a:chExt cx="685800" cy="781854"/>
            </a:xfrm>
          </p:grpSpPr>
          <p:sp>
            <p:nvSpPr>
              <p:cNvPr id="33" name="TextBox 32"/>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34" name="TextBox 33"/>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32" name="TextBox 31"/>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35" name="Group 34"/>
          <p:cNvGrpSpPr/>
          <p:nvPr/>
        </p:nvGrpSpPr>
        <p:grpSpPr>
          <a:xfrm>
            <a:off x="3848692" y="4764256"/>
            <a:ext cx="685800" cy="801708"/>
            <a:chOff x="5181600" y="1275546"/>
            <a:chExt cx="685800" cy="801708"/>
          </a:xfrm>
        </p:grpSpPr>
        <p:grpSp>
          <p:nvGrpSpPr>
            <p:cNvPr id="36" name="Group 22"/>
            <p:cNvGrpSpPr/>
            <p:nvPr/>
          </p:nvGrpSpPr>
          <p:grpSpPr>
            <a:xfrm>
              <a:off x="5181600" y="1295400"/>
              <a:ext cx="685800" cy="781854"/>
              <a:chOff x="2895600" y="1219200"/>
              <a:chExt cx="685800" cy="781854"/>
            </a:xfrm>
          </p:grpSpPr>
          <p:sp>
            <p:nvSpPr>
              <p:cNvPr id="38" name="TextBox 37"/>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39" name="TextBox 38"/>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37" name="TextBox 36"/>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0" name="Group 39"/>
          <p:cNvGrpSpPr/>
          <p:nvPr/>
        </p:nvGrpSpPr>
        <p:grpSpPr>
          <a:xfrm>
            <a:off x="4371536" y="4766604"/>
            <a:ext cx="685800" cy="801708"/>
            <a:chOff x="5181600" y="1275546"/>
            <a:chExt cx="685800" cy="801708"/>
          </a:xfrm>
        </p:grpSpPr>
        <p:grpSp>
          <p:nvGrpSpPr>
            <p:cNvPr id="41" name="Group 40"/>
            <p:cNvGrpSpPr/>
            <p:nvPr/>
          </p:nvGrpSpPr>
          <p:grpSpPr>
            <a:xfrm>
              <a:off x="5181600" y="1295400"/>
              <a:ext cx="685800" cy="781854"/>
              <a:chOff x="2895600" y="1219200"/>
              <a:chExt cx="685800" cy="781854"/>
            </a:xfrm>
          </p:grpSpPr>
          <p:sp>
            <p:nvSpPr>
              <p:cNvPr id="43" name="TextBox 42"/>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44" name="TextBox 43"/>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42" name="TextBox 41"/>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5" name="Group 44"/>
          <p:cNvGrpSpPr/>
          <p:nvPr/>
        </p:nvGrpSpPr>
        <p:grpSpPr>
          <a:xfrm>
            <a:off x="4856872" y="4772464"/>
            <a:ext cx="685800" cy="801708"/>
            <a:chOff x="5181600" y="1275546"/>
            <a:chExt cx="685800" cy="801708"/>
          </a:xfrm>
        </p:grpSpPr>
        <p:grpSp>
          <p:nvGrpSpPr>
            <p:cNvPr id="46" name="Group 22"/>
            <p:cNvGrpSpPr/>
            <p:nvPr/>
          </p:nvGrpSpPr>
          <p:grpSpPr>
            <a:xfrm>
              <a:off x="5181600" y="1295400"/>
              <a:ext cx="685800" cy="781854"/>
              <a:chOff x="2895600" y="1219200"/>
              <a:chExt cx="685800" cy="781854"/>
            </a:xfrm>
          </p:grpSpPr>
          <p:sp>
            <p:nvSpPr>
              <p:cNvPr id="48" name="TextBox 47"/>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49" name="TextBox 48"/>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47" name="TextBox 46"/>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55" name="Group 54"/>
          <p:cNvGrpSpPr/>
          <p:nvPr/>
        </p:nvGrpSpPr>
        <p:grpSpPr>
          <a:xfrm>
            <a:off x="5370344" y="4772464"/>
            <a:ext cx="685800" cy="801708"/>
            <a:chOff x="5181600" y="1275546"/>
            <a:chExt cx="685800" cy="801708"/>
          </a:xfrm>
        </p:grpSpPr>
        <p:grpSp>
          <p:nvGrpSpPr>
            <p:cNvPr id="56" name="Group 22"/>
            <p:cNvGrpSpPr/>
            <p:nvPr/>
          </p:nvGrpSpPr>
          <p:grpSpPr>
            <a:xfrm>
              <a:off x="5181600" y="1295400"/>
              <a:ext cx="685800" cy="781854"/>
              <a:chOff x="2895600" y="1219200"/>
              <a:chExt cx="685800" cy="781854"/>
            </a:xfrm>
          </p:grpSpPr>
          <p:sp>
            <p:nvSpPr>
              <p:cNvPr id="58" name="TextBox 57"/>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59" name="TextBox 58"/>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57" name="TextBox 56"/>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80" name="Group 79"/>
          <p:cNvGrpSpPr/>
          <p:nvPr/>
        </p:nvGrpSpPr>
        <p:grpSpPr>
          <a:xfrm>
            <a:off x="3307080" y="5715000"/>
            <a:ext cx="2560320" cy="914400"/>
            <a:chOff x="1890932" y="2971800"/>
            <a:chExt cx="2560320" cy="914400"/>
          </a:xfrm>
        </p:grpSpPr>
        <p:sp>
          <p:nvSpPr>
            <p:cNvPr id="81" name="Rectangle 3"/>
            <p:cNvSpPr>
              <a:spLocks noChangeArrowheads="1"/>
            </p:cNvSpPr>
            <p:nvPr/>
          </p:nvSpPr>
          <p:spPr bwMode="auto">
            <a:xfrm>
              <a:off x="1890932" y="2971800"/>
              <a:ext cx="2560320" cy="914400"/>
            </a:xfrm>
            <a:prstGeom prst="rect">
              <a:avLst/>
            </a:prstGeom>
            <a:solidFill>
              <a:srgbClr val="996633"/>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pPr algn="ctr"/>
              <a:r>
                <a:rPr lang="en-US" sz="2500" dirty="0" smtClean="0"/>
                <a:t/>
              </a:r>
              <a:br>
                <a:rPr lang="en-US" sz="2500" dirty="0" smtClean="0"/>
              </a:br>
              <a:endParaRPr lang="en-US" sz="2500" dirty="0"/>
            </a:p>
          </p:txBody>
        </p:sp>
        <p:grpSp>
          <p:nvGrpSpPr>
            <p:cNvPr id="82" name="Group 14"/>
            <p:cNvGrpSpPr/>
            <p:nvPr/>
          </p:nvGrpSpPr>
          <p:grpSpPr>
            <a:xfrm>
              <a:off x="2881532" y="3008292"/>
              <a:ext cx="838200" cy="801708"/>
              <a:chOff x="5105400" y="1275546"/>
              <a:chExt cx="838200" cy="801708"/>
            </a:xfrm>
          </p:grpSpPr>
          <p:grpSp>
            <p:nvGrpSpPr>
              <p:cNvPr id="83" name="Group 22"/>
              <p:cNvGrpSpPr/>
              <p:nvPr/>
            </p:nvGrpSpPr>
            <p:grpSpPr>
              <a:xfrm>
                <a:off x="5105400" y="1295400"/>
                <a:ext cx="838200" cy="781854"/>
                <a:chOff x="2819400" y="1219200"/>
                <a:chExt cx="838200" cy="781854"/>
              </a:xfrm>
            </p:grpSpPr>
            <p:sp>
              <p:nvSpPr>
                <p:cNvPr id="85" name="TextBox 84"/>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86" name="TextBox 85"/>
                <p:cNvSpPr txBox="1"/>
                <p:nvPr/>
              </p:nvSpPr>
              <p:spPr>
                <a:xfrm>
                  <a:off x="2971800" y="1524000"/>
                  <a:ext cx="685800" cy="477054"/>
                </a:xfrm>
                <a:prstGeom prst="rect">
                  <a:avLst/>
                </a:prstGeom>
                <a:noFill/>
              </p:spPr>
              <p:txBody>
                <a:bodyPr wrap="square" rtlCol="0">
                  <a:spAutoFit/>
                </a:bodyPr>
                <a:lstStyle/>
                <a:p>
                  <a:r>
                    <a:rPr lang="en-US" sz="2500" dirty="0" smtClean="0"/>
                    <a:t>2</a:t>
                  </a:r>
                  <a:endParaRPr lang="en-US" sz="2500" dirty="0"/>
                </a:p>
              </p:txBody>
            </p:sp>
          </p:grpSp>
          <p:sp>
            <p:nvSpPr>
              <p:cNvPr id="84" name="TextBox 83"/>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aphicFrame>
        <p:nvGraphicFramePr>
          <p:cNvPr id="87" name="Object 8"/>
          <p:cNvGraphicFramePr>
            <a:graphicFrameLocks noChangeAspect="1"/>
          </p:cNvGraphicFramePr>
          <p:nvPr/>
        </p:nvGraphicFramePr>
        <p:xfrm>
          <a:off x="6745287" y="2133600"/>
          <a:ext cx="561975" cy="501650"/>
        </p:xfrm>
        <a:graphic>
          <a:graphicData uri="http://schemas.openxmlformats.org/presentationml/2006/ole">
            <mc:AlternateContent xmlns:mc="http://schemas.openxmlformats.org/markup-compatibility/2006">
              <mc:Choice xmlns:v="urn:schemas-microsoft-com:vml" Requires="v">
                <p:oleObj spid="_x0000_s111635" name="Equation" r:id="rId13" imgW="126720" imgH="114120" progId="Equation.DSMT4">
                  <p:embed/>
                </p:oleObj>
              </mc:Choice>
              <mc:Fallback>
                <p:oleObj name="Equation" r:id="rId13" imgW="126720" imgH="114120" progId="Equation.DSMT4">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5287" y="2133600"/>
                        <a:ext cx="561975"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 name="Object 9"/>
          <p:cNvGraphicFramePr>
            <a:graphicFrameLocks noChangeAspect="1"/>
          </p:cNvGraphicFramePr>
          <p:nvPr/>
        </p:nvGraphicFramePr>
        <p:xfrm>
          <a:off x="7518400" y="1447800"/>
          <a:ext cx="674688" cy="1725613"/>
        </p:xfrm>
        <a:graphic>
          <a:graphicData uri="http://schemas.openxmlformats.org/presentationml/2006/ole">
            <mc:AlternateContent xmlns:mc="http://schemas.openxmlformats.org/markup-compatibility/2006">
              <mc:Choice xmlns:v="urn:schemas-microsoft-com:vml" Requires="v">
                <p:oleObj spid="_x0000_s111636" name="Equation" r:id="rId14" imgW="152280" imgH="393480" progId="Equation.DSMT4">
                  <p:embed/>
                </p:oleObj>
              </mc:Choice>
              <mc:Fallback>
                <p:oleObj name="Equation" r:id="rId14" imgW="152280" imgH="393480" progId="Equation.DSMT4">
                  <p:embed/>
                  <p:pic>
                    <p:nvPicPr>
                      <p:cNvPr id="0"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518400" y="1447800"/>
                        <a:ext cx="674688" cy="172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6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6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6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6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8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p:bldP spid="20" grpId="0" animBg="1"/>
      <p:bldP spid="21" grpId="0" animBg="1"/>
      <p:bldP spid="22" grpId="0" animBg="1"/>
      <p:bldP spid="23" grpId="0" animBg="1"/>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10200" y="3276600"/>
            <a:ext cx="2362200" cy="1077218"/>
          </a:xfrm>
          <a:prstGeom prst="rect">
            <a:avLst/>
          </a:prstGeom>
          <a:noFill/>
        </p:spPr>
        <p:txBody>
          <a:bodyPr wrap="square" rtlCol="0">
            <a:spAutoFit/>
          </a:bodyPr>
          <a:lstStyle/>
          <a:p>
            <a:pPr algn="ctr"/>
            <a:r>
              <a:rPr lang="en-US" sz="3200" b="1" dirty="0" smtClean="0"/>
              <a:t>Fractions</a:t>
            </a:r>
          </a:p>
          <a:p>
            <a:pPr algn="ctr"/>
            <a:r>
              <a:rPr lang="en-US" sz="3200" b="1" dirty="0" smtClean="0"/>
              <a:t>Foldable</a:t>
            </a:r>
            <a:endParaRPr lang="en-US"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1447800" y="2209801"/>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752600" y="1981200"/>
            <a:ext cx="3124200" cy="3785652"/>
          </a:xfrm>
          <a:prstGeom prst="rect">
            <a:avLst/>
          </a:prstGeom>
          <a:noFill/>
        </p:spPr>
        <p:txBody>
          <a:bodyPr wrap="square" rtlCol="0">
            <a:spAutoFit/>
          </a:bodyPr>
          <a:lstStyle/>
          <a:p>
            <a:pPr algn="ctr"/>
            <a:r>
              <a:rPr lang="en-US" sz="3200" b="1" dirty="0" smtClean="0"/>
              <a:t>Addition</a:t>
            </a:r>
          </a:p>
          <a:p>
            <a:pPr algn="ctr"/>
            <a:r>
              <a:rPr lang="en-US" sz="3200" b="1" dirty="0" smtClean="0"/>
              <a:t>Like Denominators</a:t>
            </a:r>
          </a:p>
          <a:p>
            <a:pPr algn="ctr"/>
            <a:endParaRPr lang="en-US" sz="3200" b="1" dirty="0" smtClean="0"/>
          </a:p>
          <a:p>
            <a:pPr algn="ctr"/>
            <a:endParaRPr lang="en-US" sz="3200" b="1" dirty="0" smtClean="0"/>
          </a:p>
          <a:p>
            <a:pPr algn="ctr"/>
            <a:endParaRPr lang="en-US" sz="3200" b="1" dirty="0" smtClean="0"/>
          </a:p>
          <a:p>
            <a:pPr algn="ctr"/>
            <a:endParaRPr lang="en-US" sz="1600" b="1" dirty="0" smtClean="0"/>
          </a:p>
          <a:p>
            <a:pPr algn="ctr"/>
            <a:r>
              <a:rPr lang="en-US" sz="3200" b="1" dirty="0" smtClean="0"/>
              <a:t>Page 2 </a:t>
            </a:r>
            <a:endParaRPr lang="en-US" sz="3200" b="1" dirty="0"/>
          </a:p>
        </p:txBody>
      </p:sp>
      <p:sp>
        <p:nvSpPr>
          <p:cNvPr id="7" name="TextBox 6"/>
          <p:cNvSpPr txBox="1"/>
          <p:nvPr/>
        </p:nvSpPr>
        <p:spPr>
          <a:xfrm>
            <a:off x="5105400" y="1981200"/>
            <a:ext cx="3124200" cy="3785652"/>
          </a:xfrm>
          <a:prstGeom prst="rect">
            <a:avLst/>
          </a:prstGeom>
          <a:noFill/>
        </p:spPr>
        <p:txBody>
          <a:bodyPr wrap="square" rtlCol="0">
            <a:spAutoFit/>
          </a:bodyPr>
          <a:lstStyle/>
          <a:p>
            <a:pPr algn="ctr"/>
            <a:r>
              <a:rPr lang="en-US" sz="3200" b="1" dirty="0" smtClean="0"/>
              <a:t>Subtraction</a:t>
            </a:r>
          </a:p>
          <a:p>
            <a:pPr algn="ctr"/>
            <a:r>
              <a:rPr lang="en-US" sz="3200" b="1" dirty="0" smtClean="0"/>
              <a:t>Like Denominators</a:t>
            </a:r>
          </a:p>
          <a:p>
            <a:pPr algn="ctr"/>
            <a:endParaRPr lang="en-US" sz="3200" b="1" dirty="0" smtClean="0"/>
          </a:p>
          <a:p>
            <a:pPr algn="ctr"/>
            <a:r>
              <a:rPr lang="en-US" sz="3200" b="1" dirty="0" smtClean="0"/>
              <a:t> </a:t>
            </a:r>
          </a:p>
          <a:p>
            <a:pPr algn="ctr"/>
            <a:endParaRPr lang="en-US" sz="3200" b="1" dirty="0" smtClean="0"/>
          </a:p>
          <a:p>
            <a:pPr algn="ctr"/>
            <a:endParaRPr lang="en-US" sz="1600" b="1" dirty="0" smtClean="0"/>
          </a:p>
          <a:p>
            <a:pPr algn="ctr"/>
            <a:r>
              <a:rPr lang="en-US" sz="3200" b="1" dirty="0" smtClean="0"/>
              <a:t>Page 3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400800"/>
          </a:xfrm>
        </p:spPr>
        <p:txBody>
          <a:bodyPr>
            <a:normAutofit fontScale="92500" lnSpcReduction="10000"/>
          </a:bodyPr>
          <a:lstStyle/>
          <a:p>
            <a:pPr>
              <a:buNone/>
            </a:pPr>
            <a:r>
              <a:rPr lang="en-US" sz="3800" dirty="0" smtClean="0"/>
              <a:t>	</a:t>
            </a:r>
            <a:r>
              <a:rPr lang="en-US" sz="3600" dirty="0" smtClean="0"/>
              <a:t>Miguel and his brother, Roberto, are pouring water into different containers to water their grandmother’s flowers. Miguel has filled       of his container, and Roberto has filled       of his container. What is the difference between the amounts in the containers?</a:t>
            </a:r>
            <a:r>
              <a:rPr lang="en-US" sz="3800" dirty="0"/>
              <a:t> </a:t>
            </a:r>
          </a:p>
          <a:p>
            <a:pPr>
              <a:buNone/>
            </a:pPr>
            <a:endParaRPr lang="en-US" sz="3800" b="1" dirty="0" smtClean="0">
              <a:solidFill>
                <a:schemeClr val="accent4">
                  <a:lumMod val="75000"/>
                </a:schemeClr>
              </a:solidFill>
            </a:endParaRPr>
          </a:p>
          <a:p>
            <a:pPr>
              <a:buNone/>
            </a:pPr>
            <a:r>
              <a:rPr lang="en-US" sz="3800" b="1" dirty="0" smtClean="0">
                <a:solidFill>
                  <a:schemeClr val="accent4">
                    <a:lumMod val="75000"/>
                  </a:schemeClr>
                </a:solidFill>
              </a:rPr>
              <a:t>S</a:t>
            </a:r>
            <a:r>
              <a:rPr lang="en-US" sz="3800" dirty="0">
                <a:solidFill>
                  <a:schemeClr val="accent4">
                    <a:lumMod val="75000"/>
                  </a:schemeClr>
                </a:solidFill>
              </a:rPr>
              <a:t>	Study the </a:t>
            </a:r>
            <a:r>
              <a:rPr lang="en-US" sz="3800" dirty="0" smtClean="0">
                <a:solidFill>
                  <a:schemeClr val="accent4">
                    <a:lumMod val="75000"/>
                  </a:schemeClr>
                </a:solidFill>
              </a:rPr>
              <a:t>Problem</a:t>
            </a:r>
          </a:p>
          <a:p>
            <a:pPr>
              <a:buNone/>
            </a:pPr>
            <a:r>
              <a:rPr lang="en-US" sz="3800" dirty="0" smtClean="0"/>
              <a:t>Underline </a:t>
            </a:r>
            <a:r>
              <a:rPr lang="en-US" sz="3800" dirty="0"/>
              <a:t>the </a:t>
            </a:r>
            <a:r>
              <a:rPr lang="en-US" sz="3800" dirty="0" smtClean="0"/>
              <a:t>question.</a:t>
            </a:r>
          </a:p>
          <a:p>
            <a:pPr>
              <a:buNone/>
            </a:pPr>
            <a:r>
              <a:rPr lang="en-US" sz="3800" dirty="0" smtClean="0"/>
              <a:t>This </a:t>
            </a:r>
            <a:r>
              <a:rPr lang="en-US" sz="3800" dirty="0"/>
              <a:t>problem is asking me to </a:t>
            </a:r>
            <a:r>
              <a:rPr lang="en-US" sz="3800" dirty="0" smtClean="0"/>
              <a:t>find </a:t>
            </a:r>
          </a:p>
          <a:p>
            <a:pPr marL="6350" indent="7938">
              <a:buNone/>
            </a:pPr>
            <a:r>
              <a:rPr lang="en-US" sz="3800" b="1" u="sng" dirty="0" smtClean="0"/>
              <a:t>the difference between the amount of water in each container.</a:t>
            </a:r>
            <a:endParaRPr lang="en-US" sz="3800" dirty="0" smtClean="0"/>
          </a:p>
          <a:p>
            <a:endParaRPr lang="en-US" dirty="0"/>
          </a:p>
        </p:txBody>
      </p:sp>
      <p:cxnSp>
        <p:nvCxnSpPr>
          <p:cNvPr id="6" name="Straight Connector 5"/>
          <p:cNvCxnSpPr/>
          <p:nvPr/>
        </p:nvCxnSpPr>
        <p:spPr>
          <a:xfrm>
            <a:off x="2667000" y="2667000"/>
            <a:ext cx="6019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7696198" y="1121016"/>
            <a:ext cx="761999" cy="883658"/>
            <a:chOff x="5175255" y="1248075"/>
            <a:chExt cx="698500" cy="976467"/>
          </a:xfrm>
        </p:grpSpPr>
        <p:grpSp>
          <p:nvGrpSpPr>
            <p:cNvPr id="5" name="Group 22"/>
            <p:cNvGrpSpPr/>
            <p:nvPr/>
          </p:nvGrpSpPr>
          <p:grpSpPr>
            <a:xfrm>
              <a:off x="5175255" y="1295400"/>
              <a:ext cx="698500" cy="929142"/>
              <a:chOff x="2889255" y="1219200"/>
              <a:chExt cx="698500" cy="929142"/>
            </a:xfrm>
          </p:grpSpPr>
          <p:sp>
            <p:nvSpPr>
              <p:cNvPr id="15" name="TextBox 14"/>
              <p:cNvSpPr txBox="1"/>
              <p:nvPr/>
            </p:nvSpPr>
            <p:spPr>
              <a:xfrm>
                <a:off x="2889255" y="1219200"/>
                <a:ext cx="685800" cy="477053"/>
              </a:xfrm>
              <a:prstGeom prst="rect">
                <a:avLst/>
              </a:prstGeom>
              <a:noFill/>
            </p:spPr>
            <p:txBody>
              <a:bodyPr wrap="square" rtlCol="0">
                <a:spAutoFit/>
              </a:bodyPr>
              <a:lstStyle/>
              <a:p>
                <a:r>
                  <a:rPr lang="en-US" sz="2500" dirty="0" smtClean="0"/>
                  <a:t>___ </a:t>
                </a:r>
                <a:endParaRPr lang="en-US" sz="2500" dirty="0"/>
              </a:p>
            </p:txBody>
          </p:sp>
          <p:sp>
            <p:nvSpPr>
              <p:cNvPr id="16" name="TextBox 15"/>
              <p:cNvSpPr txBox="1"/>
              <p:nvPr/>
            </p:nvSpPr>
            <p:spPr>
              <a:xfrm>
                <a:off x="2901955" y="1536158"/>
                <a:ext cx="685800" cy="612184"/>
              </a:xfrm>
              <a:prstGeom prst="rect">
                <a:avLst/>
              </a:prstGeom>
              <a:noFill/>
            </p:spPr>
            <p:txBody>
              <a:bodyPr wrap="square" rtlCol="0">
                <a:spAutoFit/>
              </a:bodyPr>
              <a:lstStyle/>
              <a:p>
                <a:r>
                  <a:rPr lang="en-US" sz="3000" dirty="0" smtClean="0"/>
                  <a:t>10</a:t>
                </a:r>
                <a:endParaRPr lang="en-US" sz="3000" dirty="0"/>
              </a:p>
            </p:txBody>
          </p:sp>
        </p:grpSp>
        <p:sp>
          <p:nvSpPr>
            <p:cNvPr id="14" name="TextBox 13"/>
            <p:cNvSpPr txBox="1"/>
            <p:nvPr/>
          </p:nvSpPr>
          <p:spPr>
            <a:xfrm>
              <a:off x="5314955" y="1248075"/>
              <a:ext cx="304800" cy="612184"/>
            </a:xfrm>
            <a:prstGeom prst="rect">
              <a:avLst/>
            </a:prstGeom>
            <a:noFill/>
          </p:spPr>
          <p:txBody>
            <a:bodyPr wrap="square" rtlCol="0">
              <a:spAutoFit/>
            </a:bodyPr>
            <a:lstStyle/>
            <a:p>
              <a:r>
                <a:rPr lang="en-US" sz="3000" dirty="0" smtClean="0"/>
                <a:t>9</a:t>
              </a:r>
              <a:endParaRPr lang="en-US" sz="3000" dirty="0"/>
            </a:p>
          </p:txBody>
        </p:sp>
      </p:grpSp>
      <p:grpSp>
        <p:nvGrpSpPr>
          <p:cNvPr id="7" name="Group 35"/>
          <p:cNvGrpSpPr/>
          <p:nvPr/>
        </p:nvGrpSpPr>
        <p:grpSpPr>
          <a:xfrm>
            <a:off x="6934204" y="1568335"/>
            <a:ext cx="761996" cy="886691"/>
            <a:chOff x="5175255" y="1232565"/>
            <a:chExt cx="698497" cy="979819"/>
          </a:xfrm>
        </p:grpSpPr>
        <p:grpSp>
          <p:nvGrpSpPr>
            <p:cNvPr id="8" name="Group 22"/>
            <p:cNvGrpSpPr/>
            <p:nvPr/>
          </p:nvGrpSpPr>
          <p:grpSpPr>
            <a:xfrm>
              <a:off x="5175255" y="1295400"/>
              <a:ext cx="698497" cy="916984"/>
              <a:chOff x="2889255" y="1219200"/>
              <a:chExt cx="698497" cy="916984"/>
            </a:xfrm>
          </p:grpSpPr>
          <p:sp>
            <p:nvSpPr>
              <p:cNvPr id="20" name="TextBox 19"/>
              <p:cNvSpPr txBox="1"/>
              <p:nvPr/>
            </p:nvSpPr>
            <p:spPr>
              <a:xfrm>
                <a:off x="2889255"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1" name="TextBox 20"/>
              <p:cNvSpPr txBox="1"/>
              <p:nvPr/>
            </p:nvSpPr>
            <p:spPr>
              <a:xfrm>
                <a:off x="2901952" y="1524000"/>
                <a:ext cx="685800" cy="612184"/>
              </a:xfrm>
              <a:prstGeom prst="rect">
                <a:avLst/>
              </a:prstGeom>
              <a:noFill/>
            </p:spPr>
            <p:txBody>
              <a:bodyPr wrap="square" rtlCol="0">
                <a:spAutoFit/>
              </a:bodyPr>
              <a:lstStyle/>
              <a:p>
                <a:r>
                  <a:rPr lang="en-US" sz="3000" dirty="0" smtClean="0"/>
                  <a:t>10</a:t>
                </a:r>
                <a:endParaRPr lang="en-US" sz="3000" dirty="0"/>
              </a:p>
            </p:txBody>
          </p:sp>
        </p:grpSp>
        <p:sp>
          <p:nvSpPr>
            <p:cNvPr id="19" name="TextBox 18"/>
            <p:cNvSpPr txBox="1"/>
            <p:nvPr/>
          </p:nvSpPr>
          <p:spPr>
            <a:xfrm>
              <a:off x="5314950" y="1232565"/>
              <a:ext cx="304800" cy="612184"/>
            </a:xfrm>
            <a:prstGeom prst="rect">
              <a:avLst/>
            </a:prstGeom>
            <a:noFill/>
          </p:spPr>
          <p:txBody>
            <a:bodyPr wrap="square" rtlCol="0">
              <a:spAutoFit/>
            </a:bodyPr>
            <a:lstStyle/>
            <a:p>
              <a:r>
                <a:rPr lang="en-US" sz="3000" dirty="0" smtClean="0"/>
                <a:t>3</a:t>
              </a:r>
              <a:endParaRPr lang="en-US" sz="3000" dirty="0"/>
            </a:p>
          </p:txBody>
        </p:sp>
      </p:grpSp>
      <p:cxnSp>
        <p:nvCxnSpPr>
          <p:cNvPr id="23" name="Straight Connector 22"/>
          <p:cNvCxnSpPr/>
          <p:nvPr/>
        </p:nvCxnSpPr>
        <p:spPr>
          <a:xfrm>
            <a:off x="914400" y="3138055"/>
            <a:ext cx="4572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400800"/>
          </a:xfrm>
        </p:spPr>
        <p:txBody>
          <a:bodyPr>
            <a:normAutofit fontScale="85000" lnSpcReduction="20000"/>
          </a:bodyPr>
          <a:lstStyle/>
          <a:p>
            <a:pPr>
              <a:buNone/>
            </a:pPr>
            <a:r>
              <a:rPr lang="en-US" sz="3800" dirty="0" smtClean="0"/>
              <a:t>	Miguel and his brother, Roberto, are pouring water into different containers to water their grandmother’s flowers. Miguel has filled       of his container, and Roberto has filled       of his container. What is the difference between the amounts in the containers?</a:t>
            </a:r>
            <a:r>
              <a:rPr lang="en-US" sz="3800" dirty="0"/>
              <a:t> </a:t>
            </a:r>
          </a:p>
          <a:p>
            <a:pPr>
              <a:buNone/>
            </a:pPr>
            <a:endParaRPr lang="en-US" sz="4000" b="1" dirty="0" smtClean="0"/>
          </a:p>
          <a:p>
            <a:pPr>
              <a:buNone/>
            </a:pPr>
            <a:r>
              <a:rPr lang="en-US" sz="4000" b="1" dirty="0" smtClean="0">
                <a:solidFill>
                  <a:schemeClr val="accent4">
                    <a:lumMod val="75000"/>
                  </a:schemeClr>
                </a:solidFill>
              </a:rPr>
              <a:t>O</a:t>
            </a:r>
            <a:r>
              <a:rPr lang="en-US" sz="4000" dirty="0" smtClean="0">
                <a:solidFill>
                  <a:schemeClr val="accent4">
                    <a:lumMod val="75000"/>
                  </a:schemeClr>
                </a:solidFill>
              </a:rPr>
              <a:t>	Organize the Facts</a:t>
            </a:r>
          </a:p>
          <a:p>
            <a:pPr>
              <a:buNone/>
            </a:pPr>
            <a:r>
              <a:rPr lang="en-US" sz="4000" dirty="0" smtClean="0"/>
              <a:t>Identify the facts.</a:t>
            </a:r>
          </a:p>
          <a:p>
            <a:pPr>
              <a:buNone/>
            </a:pPr>
            <a:r>
              <a:rPr lang="en-US" sz="4000" dirty="0" smtClean="0"/>
              <a:t>Eliminate the unnecessary facts.</a:t>
            </a:r>
          </a:p>
          <a:p>
            <a:pPr>
              <a:buNone/>
            </a:pPr>
            <a:r>
              <a:rPr lang="en-US" sz="4000" dirty="0" smtClean="0"/>
              <a:t>List the necessary facts.</a:t>
            </a:r>
          </a:p>
          <a:p>
            <a:pPr>
              <a:buNone/>
            </a:pPr>
            <a:r>
              <a:rPr lang="en-US" sz="4000" b="1" dirty="0" smtClean="0"/>
              <a:t>Miguel has filled       of his container.</a:t>
            </a:r>
          </a:p>
          <a:p>
            <a:pPr>
              <a:buNone/>
            </a:pPr>
            <a:r>
              <a:rPr lang="en-US" sz="4000" b="1" dirty="0" smtClean="0"/>
              <a:t>Roberto has filled       of his container.</a:t>
            </a:r>
            <a:endParaRPr lang="en-US" sz="4000" dirty="0" smtClean="0"/>
          </a:p>
        </p:txBody>
      </p:sp>
      <p:cxnSp>
        <p:nvCxnSpPr>
          <p:cNvPr id="6" name="Straight Connector 5"/>
          <p:cNvCxnSpPr/>
          <p:nvPr/>
        </p:nvCxnSpPr>
        <p:spPr>
          <a:xfrm>
            <a:off x="2667000" y="2237510"/>
            <a:ext cx="5791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7481455" y="831512"/>
            <a:ext cx="914399" cy="851626"/>
            <a:chOff x="5118100" y="1295400"/>
            <a:chExt cx="742954" cy="1000367"/>
          </a:xfrm>
        </p:grpSpPr>
        <p:grpSp>
          <p:nvGrpSpPr>
            <p:cNvPr id="5" name="Group 22"/>
            <p:cNvGrpSpPr/>
            <p:nvPr/>
          </p:nvGrpSpPr>
          <p:grpSpPr>
            <a:xfrm>
              <a:off x="5118100" y="1295400"/>
              <a:ext cx="742954" cy="1000367"/>
              <a:chOff x="2832100" y="1219200"/>
              <a:chExt cx="742954" cy="1000367"/>
            </a:xfrm>
          </p:grpSpPr>
          <p:sp>
            <p:nvSpPr>
              <p:cNvPr id="15" name="TextBox 14"/>
              <p:cNvSpPr txBox="1"/>
              <p:nvPr/>
            </p:nvSpPr>
            <p:spPr>
              <a:xfrm>
                <a:off x="2832100" y="1219200"/>
                <a:ext cx="628650" cy="612184"/>
              </a:xfrm>
              <a:prstGeom prst="rect">
                <a:avLst/>
              </a:prstGeom>
              <a:noFill/>
            </p:spPr>
            <p:txBody>
              <a:bodyPr wrap="square" rtlCol="0">
                <a:spAutoFit/>
              </a:bodyPr>
              <a:lstStyle/>
              <a:p>
                <a:r>
                  <a:rPr lang="en-US" sz="3000" dirty="0" smtClean="0"/>
                  <a:t>___ </a:t>
                </a:r>
                <a:endParaRPr lang="en-US" sz="3000" dirty="0"/>
              </a:p>
            </p:txBody>
          </p:sp>
          <p:sp>
            <p:nvSpPr>
              <p:cNvPr id="16" name="TextBox 15"/>
              <p:cNvSpPr txBox="1"/>
              <p:nvPr/>
            </p:nvSpPr>
            <p:spPr>
              <a:xfrm>
                <a:off x="2889254" y="1607383"/>
                <a:ext cx="685800" cy="612184"/>
              </a:xfrm>
              <a:prstGeom prst="rect">
                <a:avLst/>
              </a:prstGeom>
              <a:noFill/>
            </p:spPr>
            <p:txBody>
              <a:bodyPr wrap="square" rtlCol="0">
                <a:spAutoFit/>
              </a:bodyPr>
              <a:lstStyle/>
              <a:p>
                <a:r>
                  <a:rPr lang="en-US" sz="3000" dirty="0" smtClean="0"/>
                  <a:t>10</a:t>
                </a:r>
                <a:endParaRPr lang="en-US" sz="3000" dirty="0"/>
              </a:p>
            </p:txBody>
          </p:sp>
        </p:grpSp>
        <p:sp>
          <p:nvSpPr>
            <p:cNvPr id="14" name="TextBox 13"/>
            <p:cNvSpPr txBox="1"/>
            <p:nvPr/>
          </p:nvSpPr>
          <p:spPr>
            <a:xfrm>
              <a:off x="5245105" y="1325767"/>
              <a:ext cx="304800" cy="612185"/>
            </a:xfrm>
            <a:prstGeom prst="rect">
              <a:avLst/>
            </a:prstGeom>
            <a:noFill/>
          </p:spPr>
          <p:txBody>
            <a:bodyPr wrap="square" rtlCol="0">
              <a:spAutoFit/>
            </a:bodyPr>
            <a:lstStyle/>
            <a:p>
              <a:r>
                <a:rPr lang="en-US" sz="3000" dirty="0" smtClean="0"/>
                <a:t>9</a:t>
              </a:r>
              <a:endParaRPr lang="en-US" sz="3000" dirty="0"/>
            </a:p>
          </p:txBody>
        </p:sp>
      </p:grpSp>
      <p:grpSp>
        <p:nvGrpSpPr>
          <p:cNvPr id="7" name="Group 35"/>
          <p:cNvGrpSpPr/>
          <p:nvPr/>
        </p:nvGrpSpPr>
        <p:grpSpPr>
          <a:xfrm>
            <a:off x="6705600" y="1267691"/>
            <a:ext cx="762002" cy="761999"/>
            <a:chOff x="5035550" y="1285328"/>
            <a:chExt cx="768352" cy="1010438"/>
          </a:xfrm>
        </p:grpSpPr>
        <p:grpSp>
          <p:nvGrpSpPr>
            <p:cNvPr id="8" name="Group 22"/>
            <p:cNvGrpSpPr/>
            <p:nvPr/>
          </p:nvGrpSpPr>
          <p:grpSpPr>
            <a:xfrm>
              <a:off x="5035550" y="1295400"/>
              <a:ext cx="768352" cy="1000366"/>
              <a:chOff x="2749550" y="1219200"/>
              <a:chExt cx="768352" cy="1000366"/>
            </a:xfrm>
          </p:grpSpPr>
          <p:sp>
            <p:nvSpPr>
              <p:cNvPr id="20" name="TextBox 19"/>
              <p:cNvSpPr txBox="1"/>
              <p:nvPr/>
            </p:nvSpPr>
            <p:spPr>
              <a:xfrm>
                <a:off x="2749550" y="1219200"/>
                <a:ext cx="768347" cy="612184"/>
              </a:xfrm>
              <a:prstGeom prst="rect">
                <a:avLst/>
              </a:prstGeom>
              <a:noFill/>
            </p:spPr>
            <p:txBody>
              <a:bodyPr wrap="square" rtlCol="0">
                <a:spAutoFit/>
              </a:bodyPr>
              <a:lstStyle/>
              <a:p>
                <a:r>
                  <a:rPr lang="en-US" sz="3000" dirty="0" smtClean="0"/>
                  <a:t>___</a:t>
                </a:r>
                <a:endParaRPr lang="en-US" sz="3000" dirty="0"/>
              </a:p>
            </p:txBody>
          </p:sp>
          <p:sp>
            <p:nvSpPr>
              <p:cNvPr id="21" name="TextBox 20"/>
              <p:cNvSpPr txBox="1"/>
              <p:nvPr/>
            </p:nvSpPr>
            <p:spPr>
              <a:xfrm>
                <a:off x="2819401" y="1607382"/>
                <a:ext cx="698501" cy="612184"/>
              </a:xfrm>
              <a:prstGeom prst="rect">
                <a:avLst/>
              </a:prstGeom>
              <a:noFill/>
            </p:spPr>
            <p:txBody>
              <a:bodyPr wrap="square" rtlCol="0">
                <a:spAutoFit/>
              </a:bodyPr>
              <a:lstStyle/>
              <a:p>
                <a:r>
                  <a:rPr lang="en-US" sz="3000" dirty="0" smtClean="0"/>
                  <a:t>10</a:t>
                </a:r>
                <a:endParaRPr lang="en-US" sz="3000" dirty="0"/>
              </a:p>
            </p:txBody>
          </p:sp>
        </p:grpSp>
        <p:sp>
          <p:nvSpPr>
            <p:cNvPr id="19" name="TextBox 18"/>
            <p:cNvSpPr txBox="1"/>
            <p:nvPr/>
          </p:nvSpPr>
          <p:spPr>
            <a:xfrm>
              <a:off x="5245102" y="1285328"/>
              <a:ext cx="304800" cy="612184"/>
            </a:xfrm>
            <a:prstGeom prst="rect">
              <a:avLst/>
            </a:prstGeom>
            <a:noFill/>
          </p:spPr>
          <p:txBody>
            <a:bodyPr wrap="square" rtlCol="0">
              <a:spAutoFit/>
            </a:bodyPr>
            <a:lstStyle/>
            <a:p>
              <a:r>
                <a:rPr lang="en-US" sz="3000" dirty="0" smtClean="0"/>
                <a:t>3</a:t>
              </a:r>
              <a:endParaRPr lang="en-US" sz="3000" dirty="0"/>
            </a:p>
          </p:txBody>
        </p:sp>
      </p:grpSp>
      <p:cxnSp>
        <p:nvCxnSpPr>
          <p:cNvPr id="23" name="Straight Connector 22"/>
          <p:cNvCxnSpPr/>
          <p:nvPr/>
        </p:nvCxnSpPr>
        <p:spPr>
          <a:xfrm>
            <a:off x="914400" y="2639290"/>
            <a:ext cx="4343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610100" y="130579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919845" y="16383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324100" y="20955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14400" y="533400"/>
            <a:ext cx="7467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14400" y="914400"/>
            <a:ext cx="7543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14400" y="1295400"/>
            <a:ext cx="3886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30" name="Group 35"/>
          <p:cNvGrpSpPr/>
          <p:nvPr/>
        </p:nvGrpSpPr>
        <p:grpSpPr>
          <a:xfrm>
            <a:off x="3505200" y="5049980"/>
            <a:ext cx="914400" cy="914400"/>
            <a:chOff x="5175256" y="1275546"/>
            <a:chExt cx="838201" cy="1010439"/>
          </a:xfrm>
        </p:grpSpPr>
        <p:grpSp>
          <p:nvGrpSpPr>
            <p:cNvPr id="31" name="Group 22"/>
            <p:cNvGrpSpPr/>
            <p:nvPr/>
          </p:nvGrpSpPr>
          <p:grpSpPr>
            <a:xfrm>
              <a:off x="5175256" y="1295400"/>
              <a:ext cx="838201" cy="990585"/>
              <a:chOff x="2889256" y="1219200"/>
              <a:chExt cx="838201" cy="990585"/>
            </a:xfrm>
          </p:grpSpPr>
          <p:sp>
            <p:nvSpPr>
              <p:cNvPr id="33" name="TextBox 32"/>
              <p:cNvSpPr txBox="1"/>
              <p:nvPr/>
            </p:nvSpPr>
            <p:spPr>
              <a:xfrm>
                <a:off x="2889256" y="1219200"/>
                <a:ext cx="838201" cy="612184"/>
              </a:xfrm>
              <a:prstGeom prst="rect">
                <a:avLst/>
              </a:prstGeom>
              <a:noFill/>
            </p:spPr>
            <p:txBody>
              <a:bodyPr wrap="square" rtlCol="0">
                <a:spAutoFit/>
              </a:bodyPr>
              <a:lstStyle/>
              <a:p>
                <a:r>
                  <a:rPr lang="en-US" sz="3000" dirty="0" smtClean="0"/>
                  <a:t>___ </a:t>
                </a:r>
                <a:endParaRPr lang="en-US" sz="3000" dirty="0"/>
              </a:p>
            </p:txBody>
          </p:sp>
          <p:sp>
            <p:nvSpPr>
              <p:cNvPr id="34" name="TextBox 33"/>
              <p:cNvSpPr txBox="1"/>
              <p:nvPr/>
            </p:nvSpPr>
            <p:spPr>
              <a:xfrm>
                <a:off x="2901952" y="1597601"/>
                <a:ext cx="685800" cy="612184"/>
              </a:xfrm>
              <a:prstGeom prst="rect">
                <a:avLst/>
              </a:prstGeom>
              <a:noFill/>
            </p:spPr>
            <p:txBody>
              <a:bodyPr wrap="square" rtlCol="0">
                <a:spAutoFit/>
              </a:bodyPr>
              <a:lstStyle/>
              <a:p>
                <a:r>
                  <a:rPr lang="en-US" sz="3000" b="1" dirty="0" smtClean="0"/>
                  <a:t>10</a:t>
                </a:r>
                <a:endParaRPr lang="en-US" sz="3000" b="1" dirty="0"/>
              </a:p>
            </p:txBody>
          </p:sp>
        </p:grpSp>
        <p:sp>
          <p:nvSpPr>
            <p:cNvPr id="32" name="TextBox 31"/>
            <p:cNvSpPr txBox="1"/>
            <p:nvPr/>
          </p:nvSpPr>
          <p:spPr>
            <a:xfrm>
              <a:off x="5314950" y="1275546"/>
              <a:ext cx="304800" cy="612184"/>
            </a:xfrm>
            <a:prstGeom prst="rect">
              <a:avLst/>
            </a:prstGeom>
            <a:noFill/>
          </p:spPr>
          <p:txBody>
            <a:bodyPr wrap="square" rtlCol="0">
              <a:spAutoFit/>
            </a:bodyPr>
            <a:lstStyle/>
            <a:p>
              <a:r>
                <a:rPr lang="en-US" sz="3000" b="1" dirty="0" smtClean="0"/>
                <a:t>9</a:t>
              </a:r>
              <a:endParaRPr lang="en-US" sz="3000" b="1" dirty="0"/>
            </a:p>
          </p:txBody>
        </p:sp>
      </p:grpSp>
      <p:grpSp>
        <p:nvGrpSpPr>
          <p:cNvPr id="35" name="Group 35"/>
          <p:cNvGrpSpPr/>
          <p:nvPr/>
        </p:nvGrpSpPr>
        <p:grpSpPr>
          <a:xfrm>
            <a:off x="3692235" y="5629949"/>
            <a:ext cx="838203" cy="923251"/>
            <a:chOff x="5105402" y="1275546"/>
            <a:chExt cx="768353" cy="1020220"/>
          </a:xfrm>
        </p:grpSpPr>
        <p:grpSp>
          <p:nvGrpSpPr>
            <p:cNvPr id="36" name="Group 22"/>
            <p:cNvGrpSpPr/>
            <p:nvPr/>
          </p:nvGrpSpPr>
          <p:grpSpPr>
            <a:xfrm>
              <a:off x="5105402" y="1295400"/>
              <a:ext cx="768353" cy="1000366"/>
              <a:chOff x="2819402" y="1219200"/>
              <a:chExt cx="768353" cy="1000366"/>
            </a:xfrm>
          </p:grpSpPr>
          <p:sp>
            <p:nvSpPr>
              <p:cNvPr id="38" name="TextBox 37"/>
              <p:cNvSpPr txBox="1"/>
              <p:nvPr/>
            </p:nvSpPr>
            <p:spPr>
              <a:xfrm>
                <a:off x="2819402" y="1219200"/>
                <a:ext cx="768350" cy="612184"/>
              </a:xfrm>
              <a:prstGeom prst="rect">
                <a:avLst/>
              </a:prstGeom>
              <a:noFill/>
            </p:spPr>
            <p:txBody>
              <a:bodyPr wrap="square" rtlCol="0">
                <a:spAutoFit/>
              </a:bodyPr>
              <a:lstStyle/>
              <a:p>
                <a:r>
                  <a:rPr lang="en-US" sz="3000" dirty="0" smtClean="0"/>
                  <a:t>___</a:t>
                </a:r>
                <a:endParaRPr lang="en-US" sz="3000" dirty="0"/>
              </a:p>
            </p:txBody>
          </p:sp>
          <p:sp>
            <p:nvSpPr>
              <p:cNvPr id="39" name="TextBox 38"/>
              <p:cNvSpPr txBox="1"/>
              <p:nvPr/>
            </p:nvSpPr>
            <p:spPr>
              <a:xfrm>
                <a:off x="2901955" y="1607382"/>
                <a:ext cx="685800" cy="612184"/>
              </a:xfrm>
              <a:prstGeom prst="rect">
                <a:avLst/>
              </a:prstGeom>
              <a:noFill/>
            </p:spPr>
            <p:txBody>
              <a:bodyPr wrap="square" rtlCol="0">
                <a:spAutoFit/>
              </a:bodyPr>
              <a:lstStyle/>
              <a:p>
                <a:r>
                  <a:rPr lang="en-US" sz="3000" b="1" dirty="0" smtClean="0"/>
                  <a:t>10</a:t>
                </a:r>
                <a:endParaRPr lang="en-US" sz="3000" b="1" dirty="0"/>
              </a:p>
            </p:txBody>
          </p:sp>
        </p:grpSp>
        <p:sp>
          <p:nvSpPr>
            <p:cNvPr id="37" name="TextBox 36"/>
            <p:cNvSpPr txBox="1"/>
            <p:nvPr/>
          </p:nvSpPr>
          <p:spPr>
            <a:xfrm>
              <a:off x="5314950" y="1275546"/>
              <a:ext cx="304800" cy="612184"/>
            </a:xfrm>
            <a:prstGeom prst="rect">
              <a:avLst/>
            </a:prstGeom>
            <a:noFill/>
          </p:spPr>
          <p:txBody>
            <a:bodyPr wrap="square" rtlCol="0">
              <a:spAutoFit/>
            </a:bodyPr>
            <a:lstStyle/>
            <a:p>
              <a:r>
                <a:rPr lang="en-US" sz="3000" b="1" dirty="0" smtClean="0"/>
                <a:t>3</a:t>
              </a:r>
              <a:endParaRPr 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ppt_x"/>
                                          </p:val>
                                        </p:tav>
                                        <p:tav tm="100000">
                                          <p:val>
                                            <p:strVal val="#ppt_x"/>
                                          </p:val>
                                        </p:tav>
                                      </p:tavLst>
                                    </p:anim>
                                    <p:anim calcmode="lin" valueType="num">
                                      <p:cBhvr additive="base">
                                        <p:cTn id="2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324600"/>
          </a:xfrm>
        </p:spPr>
        <p:txBody>
          <a:bodyPr>
            <a:noAutofit/>
          </a:bodyPr>
          <a:lstStyle/>
          <a:p>
            <a:pPr>
              <a:buNone/>
            </a:pPr>
            <a:r>
              <a:rPr lang="en-US" b="1" dirty="0" smtClean="0">
                <a:solidFill>
                  <a:schemeClr val="accent4">
                    <a:lumMod val="75000"/>
                  </a:schemeClr>
                </a:solidFill>
              </a:rPr>
              <a:t>L</a:t>
            </a:r>
            <a:r>
              <a:rPr lang="en-US" dirty="0">
                <a:solidFill>
                  <a:schemeClr val="accent4">
                    <a:lumMod val="75000"/>
                  </a:schemeClr>
                </a:solidFill>
              </a:rPr>
              <a:t>	Line Up a Plan</a:t>
            </a:r>
          </a:p>
          <a:p>
            <a:pPr>
              <a:buNone/>
            </a:pPr>
            <a:r>
              <a:rPr lang="en-US" dirty="0" smtClean="0"/>
              <a:t>	Choose </a:t>
            </a:r>
            <a:r>
              <a:rPr lang="en-US" dirty="0"/>
              <a:t>an operation or operations. </a:t>
            </a:r>
            <a:endParaRPr lang="en-US" dirty="0" smtClean="0"/>
          </a:p>
          <a:p>
            <a:pPr>
              <a:buNone/>
            </a:pPr>
            <a:r>
              <a:rPr lang="en-US" b="1" dirty="0" smtClean="0"/>
              <a:t>	Subtraction</a:t>
            </a:r>
            <a:endParaRPr lang="en-US" dirty="0"/>
          </a:p>
          <a:p>
            <a:pPr>
              <a:buNone/>
            </a:pPr>
            <a:r>
              <a:rPr lang="en-US" dirty="0"/>
              <a:t>	Write in words what your plan of action will be.</a:t>
            </a:r>
          </a:p>
          <a:p>
            <a:pPr>
              <a:buNone/>
            </a:pPr>
            <a:r>
              <a:rPr lang="en-US" b="1" dirty="0" smtClean="0"/>
              <a:t>   Subtract the amount of water in Roberto’s container from the amount of water in Miguel’s container. Simplify the fraction if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2438400"/>
          </a:xfrm>
        </p:spPr>
        <p:txBody>
          <a:bodyPr>
            <a:noAutofit/>
          </a:bodyPr>
          <a:lstStyle/>
          <a:p>
            <a:pPr>
              <a:buNone/>
            </a:pPr>
            <a:r>
              <a:rPr lang="en-US" b="1" dirty="0" smtClean="0">
                <a:solidFill>
                  <a:schemeClr val="accent4">
                    <a:lumMod val="75000"/>
                  </a:schemeClr>
                </a:solidFill>
              </a:rPr>
              <a:t>V</a:t>
            </a:r>
            <a:r>
              <a:rPr lang="en-US" dirty="0">
                <a:solidFill>
                  <a:schemeClr val="accent4">
                    <a:lumMod val="75000"/>
                  </a:schemeClr>
                </a:solidFill>
              </a:rPr>
              <a:t>	</a:t>
            </a:r>
            <a:r>
              <a:rPr lang="en-US" dirty="0" smtClean="0">
                <a:solidFill>
                  <a:schemeClr val="accent4">
                    <a:lumMod val="75000"/>
                  </a:schemeClr>
                </a:solidFill>
              </a:rPr>
              <a:t>Verify </a:t>
            </a:r>
            <a:r>
              <a:rPr lang="en-US" dirty="0">
                <a:solidFill>
                  <a:schemeClr val="accent4">
                    <a:lumMod val="75000"/>
                  </a:schemeClr>
                </a:solidFill>
              </a:rPr>
              <a:t>Your Plan with Action</a:t>
            </a:r>
          </a:p>
          <a:p>
            <a:pPr lvl="1">
              <a:buNone/>
            </a:pPr>
            <a:r>
              <a:rPr lang="en-US" sz="3200" dirty="0"/>
              <a:t>Estimate your answer. </a:t>
            </a:r>
            <a:endParaRPr lang="en-US" sz="3200" dirty="0" smtClean="0"/>
          </a:p>
          <a:p>
            <a:pPr lvl="1">
              <a:buNone/>
            </a:pPr>
            <a:r>
              <a:rPr lang="en-US" sz="3200" b="1" dirty="0" smtClean="0"/>
              <a:t>Difference of about ½ </a:t>
            </a:r>
            <a:endParaRPr lang="en-US" sz="3200" dirty="0"/>
          </a:p>
          <a:p>
            <a:pPr lvl="1">
              <a:buNone/>
            </a:pPr>
            <a:r>
              <a:rPr lang="en-US" sz="3200" dirty="0" smtClean="0"/>
              <a:t>Carry </a:t>
            </a:r>
            <a:r>
              <a:rPr lang="en-US" sz="3200" dirty="0"/>
              <a:t>out your plan</a:t>
            </a:r>
            <a:r>
              <a:rPr lang="en-US" sz="3200" dirty="0" smtClean="0"/>
              <a:t>.</a:t>
            </a:r>
          </a:p>
          <a:p>
            <a:pPr lvl="1">
              <a:buNone/>
            </a:pPr>
            <a:endParaRPr lang="en-US" sz="3200" dirty="0" smtClean="0"/>
          </a:p>
          <a:p>
            <a:pPr lvl="1">
              <a:buNone/>
            </a:pPr>
            <a:endParaRPr lang="en-US" sz="3200" dirty="0" smtClean="0"/>
          </a:p>
          <a:p>
            <a:pPr lvl="1">
              <a:buNone/>
            </a:pPr>
            <a:endParaRPr lang="en-US" sz="3200" dirty="0" smtClean="0"/>
          </a:p>
        </p:txBody>
      </p:sp>
      <p:graphicFrame>
        <p:nvGraphicFramePr>
          <p:cNvPr id="73" name="Object 72"/>
          <p:cNvGraphicFramePr>
            <a:graphicFrameLocks noChangeAspect="1"/>
          </p:cNvGraphicFramePr>
          <p:nvPr/>
        </p:nvGraphicFramePr>
        <p:xfrm>
          <a:off x="1692275" y="2743200"/>
          <a:ext cx="2025650" cy="1611313"/>
        </p:xfrm>
        <a:graphic>
          <a:graphicData uri="http://schemas.openxmlformats.org/presentationml/2006/ole">
            <mc:AlternateContent xmlns:mc="http://schemas.openxmlformats.org/markup-compatibility/2006">
              <mc:Choice xmlns:v="urn:schemas-microsoft-com:vml" Requires="v">
                <p:oleObj spid="_x0000_s53253" name="Equation" r:id="rId4" imgW="495000" imgH="393480" progId="Equation.DSMT4">
                  <p:embed/>
                </p:oleObj>
              </mc:Choice>
              <mc:Fallback>
                <p:oleObj name="Equation" r:id="rId4" imgW="49500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2743200"/>
                        <a:ext cx="2025650"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3886200" y="2743200"/>
          <a:ext cx="1350963" cy="1611313"/>
        </p:xfrm>
        <a:graphic>
          <a:graphicData uri="http://schemas.openxmlformats.org/presentationml/2006/ole">
            <mc:AlternateContent xmlns:mc="http://schemas.openxmlformats.org/markup-compatibility/2006">
              <mc:Choice xmlns:v="urn:schemas-microsoft-com:vml" Requires="v">
                <p:oleObj spid="_x0000_s53254" name="Equation" r:id="rId6" imgW="330120" imgH="393480" progId="Equation.DSMT4">
                  <p:embed/>
                </p:oleObj>
              </mc:Choice>
              <mc:Fallback>
                <p:oleObj name="Equation" r:id="rId6" imgW="330120" imgH="39348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2743200"/>
                        <a:ext cx="1350963"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489575" y="2743200"/>
          <a:ext cx="1038225" cy="1611313"/>
        </p:xfrm>
        <a:graphic>
          <a:graphicData uri="http://schemas.openxmlformats.org/presentationml/2006/ole">
            <mc:AlternateContent xmlns:mc="http://schemas.openxmlformats.org/markup-compatibility/2006">
              <mc:Choice xmlns:v="urn:schemas-microsoft-com:vml" Requires="v">
                <p:oleObj spid="_x0000_s53255" name="Equation" r:id="rId8" imgW="253800" imgH="393480" progId="Equation.DSMT4">
                  <p:embed/>
                </p:oleObj>
              </mc:Choice>
              <mc:Fallback>
                <p:oleObj name="Equation" r:id="rId8" imgW="253800" imgH="393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9575" y="2743200"/>
                        <a:ext cx="1038225"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172200"/>
          </a:xfrm>
        </p:spPr>
        <p:txBody>
          <a:bodyPr>
            <a:noAutofit/>
          </a:bodyPr>
          <a:lstStyle/>
          <a:p>
            <a:pPr>
              <a:buNone/>
            </a:pPr>
            <a:r>
              <a:rPr lang="en-US" b="1" dirty="0">
                <a:solidFill>
                  <a:schemeClr val="accent4">
                    <a:lumMod val="75000"/>
                  </a:schemeClr>
                </a:solidFill>
              </a:rPr>
              <a:t>E</a:t>
            </a:r>
            <a:r>
              <a:rPr lang="en-US" dirty="0">
                <a:solidFill>
                  <a:schemeClr val="accent4">
                    <a:lumMod val="75000"/>
                  </a:schemeClr>
                </a:solidFill>
              </a:rPr>
              <a:t>	Examine Your Results</a:t>
            </a:r>
          </a:p>
          <a:p>
            <a:pPr marL="338138" lvl="1" indent="6350">
              <a:buNone/>
            </a:pPr>
            <a:r>
              <a:rPr lang="en-US" sz="3200" dirty="0" smtClean="0"/>
              <a:t>Does </a:t>
            </a:r>
            <a:r>
              <a:rPr lang="en-US" sz="3200" dirty="0"/>
              <a:t>your answer make sense? </a:t>
            </a:r>
          </a:p>
          <a:p>
            <a:pPr marL="338138" lvl="1" indent="6350">
              <a:buNone/>
            </a:pPr>
            <a:r>
              <a:rPr lang="en-US" sz="3200" dirty="0"/>
              <a:t>(compare your answer to question.)</a:t>
            </a:r>
          </a:p>
          <a:p>
            <a:pPr marL="338138" lvl="1" indent="6350">
              <a:buNone/>
            </a:pPr>
            <a:r>
              <a:rPr lang="en-US" sz="3200" b="1" dirty="0" smtClean="0"/>
              <a:t>Yes, because we are looking for the difference between the amounts in the containers. </a:t>
            </a:r>
          </a:p>
          <a:p>
            <a:pPr marL="338138" lvl="1" indent="6350">
              <a:buNone/>
            </a:pPr>
            <a:r>
              <a:rPr lang="en-US" sz="3200" dirty="0" smtClean="0"/>
              <a:t>Is </a:t>
            </a:r>
            <a:r>
              <a:rPr lang="en-US" sz="3200" dirty="0"/>
              <a:t>your answer reasonable? </a:t>
            </a:r>
          </a:p>
          <a:p>
            <a:pPr marL="338138" lvl="1" indent="6350">
              <a:buNone/>
            </a:pPr>
            <a:r>
              <a:rPr lang="en-US" sz="3200" dirty="0"/>
              <a:t>(compare your answer to the estimate.)</a:t>
            </a:r>
          </a:p>
          <a:p>
            <a:pPr marL="338138" lvl="1" indent="6350">
              <a:buNone/>
            </a:pPr>
            <a:r>
              <a:rPr lang="en-US" sz="3200" b="1" dirty="0" smtClean="0"/>
              <a:t>Yes, because it is close to our estimate of a difference of about ½.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b="1" cap="small" dirty="0" smtClean="0">
                <a:solidFill>
                  <a:schemeClr val="accent1">
                    <a:lumMod val="75000"/>
                  </a:schemeClr>
                </a:solidFill>
              </a:rPr>
              <a:t>[my skills]</a:t>
            </a:r>
            <a:endParaRPr lang="en-US" sz="4800" dirty="0"/>
          </a:p>
        </p:txBody>
      </p:sp>
      <p:sp>
        <p:nvSpPr>
          <p:cNvPr id="3" name="Content Placeholder 2"/>
          <p:cNvSpPr>
            <a:spLocks noGrp="1"/>
          </p:cNvSpPr>
          <p:nvPr>
            <p:ph idx="1"/>
          </p:nvPr>
        </p:nvSpPr>
        <p:spPr/>
        <p:txBody>
          <a:bodyPr/>
          <a:lstStyle/>
          <a:p>
            <a:pPr lvl="0"/>
            <a:r>
              <a:rPr lang="en-US" dirty="0" smtClean="0"/>
              <a:t>Basic subtraction facts</a:t>
            </a:r>
          </a:p>
          <a:p>
            <a:pPr lvl="0"/>
            <a:r>
              <a:rPr lang="en-US" dirty="0" smtClean="0"/>
              <a:t>Knowledge of fractions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4525963"/>
          </a:xfrm>
        </p:spPr>
        <p:txBody>
          <a:bodyPr>
            <a:normAutofit/>
          </a:bodyPr>
          <a:lstStyle/>
          <a:p>
            <a:pPr marL="338138" lvl="1" indent="6350">
              <a:buNone/>
            </a:pPr>
            <a:r>
              <a:rPr lang="en-US" sz="3200" dirty="0" smtClean="0"/>
              <a:t>Is your answer accurate? </a:t>
            </a:r>
          </a:p>
          <a:p>
            <a:pPr marL="338138" lvl="1" indent="6350">
              <a:buNone/>
            </a:pPr>
            <a:r>
              <a:rPr lang="en-US" sz="3200" dirty="0" smtClean="0"/>
              <a:t>(check your work.)</a:t>
            </a:r>
          </a:p>
          <a:p>
            <a:pPr marL="338138" lvl="1" indent="6350">
              <a:buNone/>
            </a:pPr>
            <a:r>
              <a:rPr lang="en-US" sz="3200" b="1" dirty="0" smtClean="0"/>
              <a:t>Yes.</a:t>
            </a:r>
            <a:endParaRPr lang="en-US" sz="3200" dirty="0" smtClean="0"/>
          </a:p>
          <a:p>
            <a:pPr marL="338138" lvl="1" indent="6350">
              <a:buNone/>
            </a:pPr>
            <a:r>
              <a:rPr lang="en-US" sz="3200" dirty="0" smtClean="0"/>
              <a:t>Write your answer in a complete sentence.</a:t>
            </a:r>
          </a:p>
          <a:p>
            <a:pPr marL="338138" lvl="1" indent="6350">
              <a:buNone/>
            </a:pPr>
            <a:r>
              <a:rPr lang="en-US" sz="3200" b="1" dirty="0" smtClean="0"/>
              <a:t>Miguel has filled     more of his container than Roberto. </a:t>
            </a:r>
            <a:endParaRPr lang="en-US" dirty="0"/>
          </a:p>
        </p:txBody>
      </p:sp>
      <p:graphicFrame>
        <p:nvGraphicFramePr>
          <p:cNvPr id="97282" name="Object 2"/>
          <p:cNvGraphicFramePr>
            <a:graphicFrameLocks noChangeAspect="1"/>
          </p:cNvGraphicFramePr>
          <p:nvPr/>
        </p:nvGraphicFramePr>
        <p:xfrm>
          <a:off x="3733800" y="2362200"/>
          <a:ext cx="324319" cy="914400"/>
        </p:xfrm>
        <a:graphic>
          <a:graphicData uri="http://schemas.openxmlformats.org/presentationml/2006/ole">
            <mc:AlternateContent xmlns:mc="http://schemas.openxmlformats.org/markup-compatibility/2006">
              <mc:Choice xmlns:v="urn:schemas-microsoft-com:vml" Requires="v">
                <p:oleObj spid="_x0000_s97283" name="Equation" r:id="rId3" imgW="139680" imgH="393480" progId="Equation.DSMT4">
                  <p:embed/>
                </p:oleObj>
              </mc:Choice>
              <mc:Fallback>
                <p:oleObj name="Equation" r:id="rId3" imgW="13968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2362200"/>
                        <a:ext cx="32431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514350" lvl="0" indent="-514350">
              <a:buClr>
                <a:schemeClr val="accent6">
                  <a:lumMod val="75000"/>
                </a:schemeClr>
              </a:buClr>
              <a:buFont typeface="+mj-lt"/>
              <a:buAutoNum type="arabicPeriod"/>
            </a:pPr>
            <a:r>
              <a:rPr lang="en-US" sz="3600" dirty="0" smtClean="0">
                <a:solidFill>
                  <a:schemeClr val="accent6">
                    <a:lumMod val="75000"/>
                  </a:schemeClr>
                </a:solidFill>
              </a:rPr>
              <a:t>How does building with concrete materials help our understanding of fractions? </a:t>
            </a:r>
          </a:p>
          <a:p>
            <a:pPr marL="514350" lvl="0" indent="-514350">
              <a:buClr>
                <a:schemeClr val="accent6">
                  <a:lumMod val="75000"/>
                </a:schemeClr>
              </a:buClr>
              <a:buNone/>
            </a:pPr>
            <a:r>
              <a:rPr lang="en-US" sz="3600" b="1" dirty="0" smtClean="0"/>
              <a:t>	(Using concrete materials helps us see and touch the fractions.)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960437"/>
            <a:ext cx="8229600" cy="4525963"/>
          </a:xfrm>
        </p:spPr>
        <p:txBody>
          <a:bodyPr>
            <a:normAutofit/>
          </a:bodyPr>
          <a:lstStyle/>
          <a:p>
            <a:pPr marL="514350" indent="-514350">
              <a:buNone/>
            </a:pPr>
            <a:endParaRPr lang="en-US" sz="3500" b="1" dirty="0" smtClean="0"/>
          </a:p>
          <a:p>
            <a:pPr marL="514350" lvl="0" indent="-514350">
              <a:buClr>
                <a:schemeClr val="accent6">
                  <a:lumMod val="75000"/>
                </a:schemeClr>
              </a:buClr>
              <a:buFont typeface="+mj-lt"/>
              <a:buAutoNum type="arabicPeriod" startAt="2"/>
            </a:pPr>
            <a:r>
              <a:rPr lang="en-US" sz="3600" dirty="0" smtClean="0">
                <a:solidFill>
                  <a:schemeClr val="accent6">
                    <a:lumMod val="75000"/>
                  </a:schemeClr>
                </a:solidFill>
              </a:rPr>
              <a:t>How does the use of pictures help our understanding of fractions? </a:t>
            </a:r>
          </a:p>
          <a:p>
            <a:pPr marL="514350" lvl="0" indent="-514350">
              <a:buClr>
                <a:schemeClr val="accent6">
                  <a:lumMod val="75000"/>
                </a:schemeClr>
              </a:buClr>
              <a:buNone/>
            </a:pPr>
            <a:r>
              <a:rPr lang="en-US" sz="3600" b="1" dirty="0" smtClean="0"/>
              <a:t>	(Using pictures helps us see the fractions.)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1600200"/>
            <a:ext cx="8458200" cy="4525963"/>
          </a:xfrm>
        </p:spPr>
        <p:txBody>
          <a:bodyPr>
            <a:normAutofit/>
          </a:bodyPr>
          <a:lstStyle/>
          <a:p>
            <a:pPr marL="514350" lvl="0" indent="-514350">
              <a:buClr>
                <a:schemeClr val="accent6">
                  <a:lumMod val="75000"/>
                </a:schemeClr>
              </a:buClr>
              <a:buFont typeface="+mj-lt"/>
              <a:buAutoNum type="arabicPeriod" startAt="3"/>
            </a:pPr>
            <a:r>
              <a:rPr lang="en-US" sz="3600" dirty="0" smtClean="0">
                <a:solidFill>
                  <a:schemeClr val="accent6">
                    <a:lumMod val="75000"/>
                  </a:schemeClr>
                </a:solidFill>
              </a:rPr>
              <a:t>How can we subtract fractions with like denominators? </a:t>
            </a:r>
          </a:p>
          <a:p>
            <a:pPr marL="514350" lvl="0" indent="-514350">
              <a:buClr>
                <a:schemeClr val="accent6">
                  <a:lumMod val="75000"/>
                </a:schemeClr>
              </a:buClr>
              <a:buNone/>
            </a:pPr>
            <a:r>
              <a:rPr lang="en-US" sz="3600" b="1" dirty="0" smtClean="0"/>
              <a:t>	(Represent the first fraction, take away the second, then simplify.)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37"/>
          <p:cNvSpPr txBox="1">
            <a:spLocks noChangeArrowheads="1"/>
          </p:cNvSpPr>
          <p:nvPr/>
        </p:nvSpPr>
        <p:spPr bwMode="auto">
          <a:xfrm>
            <a:off x="2667000" y="2057400"/>
            <a:ext cx="4953000" cy="366713"/>
          </a:xfrm>
          <a:prstGeom prst="rect">
            <a:avLst/>
          </a:prstGeom>
          <a:noFill/>
          <a:ln w="9525">
            <a:noFill/>
            <a:miter lim="800000"/>
            <a:headEnd/>
            <a:tailEnd/>
          </a:ln>
        </p:spPr>
        <p:txBody>
          <a:bodyPr>
            <a:spAutoFit/>
          </a:bodyPr>
          <a:lstStyle/>
          <a:p>
            <a:pPr>
              <a:spcBef>
                <a:spcPct val="50000"/>
              </a:spcBef>
            </a:pPr>
            <a:endParaRPr lang="en-US"/>
          </a:p>
        </p:txBody>
      </p:sp>
      <p:sp>
        <p:nvSpPr>
          <p:cNvPr id="6" name="Content Placeholder 2"/>
          <p:cNvSpPr txBox="1">
            <a:spLocks/>
          </p:cNvSpPr>
          <p:nvPr/>
        </p:nvSpPr>
        <p:spPr>
          <a:xfrm>
            <a:off x="3733800" y="1447800"/>
            <a:ext cx="3352800" cy="5257800"/>
          </a:xfrm>
          <a:prstGeom prst="rect">
            <a:avLst/>
          </a:prstGeom>
        </p:spPr>
        <p:txBody>
          <a:bodyPr vert="horz" lIns="91440" tIns="45720" rIns="91440" bIns="45720" numCol="1" rtlCol="0">
            <a:normAutofit fontScale="92500" lnSpcReduction="10000"/>
          </a:bodyPr>
          <a:lstStyle/>
          <a:p>
            <a:pPr lvl="0" algn="ctr">
              <a:spcBef>
                <a:spcPct val="20000"/>
              </a:spcBef>
              <a:defRPr/>
            </a:pPr>
            <a:r>
              <a:rPr lang="en-US" sz="3200" dirty="0" smtClean="0"/>
              <a:t>Subtrahend</a:t>
            </a:r>
          </a:p>
          <a:p>
            <a:pPr lvl="0" algn="ctr">
              <a:spcBef>
                <a:spcPct val="20000"/>
              </a:spcBef>
              <a:defRPr/>
            </a:pPr>
            <a:r>
              <a:rPr lang="en-US" sz="3200" dirty="0" smtClean="0"/>
              <a:t>Minuend</a:t>
            </a:r>
          </a:p>
          <a:p>
            <a:pPr lvl="0" algn="ctr">
              <a:spcBef>
                <a:spcPct val="20000"/>
              </a:spcBef>
              <a:defRPr/>
            </a:pPr>
            <a:r>
              <a:rPr lang="en-US" sz="3200" dirty="0" smtClean="0"/>
              <a:t>Difference</a:t>
            </a:r>
          </a:p>
          <a:p>
            <a:pPr lvl="0" algn="ctr">
              <a:spcBef>
                <a:spcPct val="20000"/>
              </a:spcBef>
              <a:defRPr/>
            </a:pPr>
            <a:r>
              <a:rPr lang="en-US" sz="3200" dirty="0" smtClean="0"/>
              <a:t> Denominators</a:t>
            </a:r>
          </a:p>
          <a:p>
            <a:pPr lvl="0" algn="ctr">
              <a:spcBef>
                <a:spcPct val="20000"/>
              </a:spcBef>
              <a:defRPr/>
            </a:pPr>
            <a:r>
              <a:rPr lang="en-US" sz="3200" dirty="0" smtClean="0"/>
              <a:t>Numerators</a:t>
            </a:r>
          </a:p>
          <a:p>
            <a:pPr lvl="0" algn="ctr">
              <a:spcBef>
                <a:spcPct val="20000"/>
              </a:spcBef>
              <a:defRPr/>
            </a:pPr>
            <a:r>
              <a:rPr lang="en-US" sz="3200" dirty="0" smtClean="0"/>
              <a:t>Equivalent</a:t>
            </a:r>
          </a:p>
          <a:p>
            <a:pPr lvl="0" algn="ctr">
              <a:spcBef>
                <a:spcPct val="20000"/>
              </a:spcBef>
              <a:defRPr/>
            </a:pPr>
            <a:r>
              <a:rPr lang="en-US" sz="3200" dirty="0" smtClean="0"/>
              <a:t>Simplify</a:t>
            </a:r>
          </a:p>
          <a:p>
            <a:pPr lvl="0" algn="ctr">
              <a:spcBef>
                <a:spcPct val="20000"/>
              </a:spcBef>
              <a:defRPr/>
            </a:pPr>
            <a:r>
              <a:rPr lang="en-US" sz="3200" dirty="0" smtClean="0"/>
              <a:t>Simplest Form</a:t>
            </a:r>
          </a:p>
          <a:p>
            <a:pPr lvl="0" algn="ctr">
              <a:spcBef>
                <a:spcPct val="20000"/>
              </a:spcBef>
              <a:defRPr/>
            </a:pPr>
            <a:r>
              <a:rPr lang="en-US" sz="3200" dirty="0" smtClean="0"/>
              <a:t>Legal Trade</a:t>
            </a:r>
          </a:p>
          <a:p>
            <a:pPr lvl="0" algn="ctr">
              <a:spcBef>
                <a:spcPct val="20000"/>
              </a:spcBef>
              <a:defRPr/>
            </a:pPr>
            <a:r>
              <a:rPr lang="en-US" sz="3200" dirty="0" smtClean="0"/>
              <a:t> </a:t>
            </a:r>
          </a:p>
        </p:txBody>
      </p:sp>
      <p:sp>
        <p:nvSpPr>
          <p:cNvPr id="7" name="WordArt 28"/>
          <p:cNvSpPr>
            <a:spLocks noChangeArrowheads="1" noChangeShapeType="1" noTextEdit="1"/>
          </p:cNvSpPr>
          <p:nvPr/>
        </p:nvSpPr>
        <p:spPr bwMode="auto">
          <a:xfrm rot="20610702">
            <a:off x="392113" y="715253"/>
            <a:ext cx="3124200" cy="1600200"/>
          </a:xfrm>
          <a:prstGeom prst="rect">
            <a:avLst/>
          </a:prstGeom>
        </p:spPr>
        <p:txBody>
          <a:bodyPr wrap="none" fromWordArt="1">
            <a:prstTxWarp prst="textDeflate">
              <a:avLst>
                <a:gd name="adj" fmla="val 26227"/>
              </a:avLst>
            </a:prstTxWarp>
          </a:bodyPr>
          <a:lstStyle/>
          <a:p>
            <a:pPr algn="ctr"/>
            <a:r>
              <a:rPr lang="en-US" sz="3600" kern="10" dirty="0">
                <a:ln w="9525">
                  <a:solidFill>
                    <a:srgbClr val="000000"/>
                  </a:solidFill>
                  <a:round/>
                  <a:headEnd/>
                  <a:tailEnd/>
                </a:ln>
                <a:solidFill>
                  <a:srgbClr val="C00000"/>
                </a:solidFill>
                <a:latin typeface="Impact"/>
              </a:rPr>
              <a:t>Word Wall</a:t>
            </a:r>
          </a:p>
        </p:txBody>
      </p:sp>
      <p:pic>
        <p:nvPicPr>
          <p:cNvPr id="9" name="Picture 8"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a:latin typeface="Franklin Gothic Medium" pitchFamily="34" charset="0"/>
            </a:endParaRPr>
          </a:p>
        </p:txBody>
      </p:sp>
      <p:sp>
        <p:nvSpPr>
          <p:cNvPr id="3079" name="Text Box 18"/>
          <p:cNvSpPr txBox="1">
            <a:spLocks noChangeArrowheads="1"/>
          </p:cNvSpPr>
          <p:nvPr/>
        </p:nvSpPr>
        <p:spPr bwMode="auto">
          <a:xfrm>
            <a:off x="819653" y="1219200"/>
            <a:ext cx="7417416"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17</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Subtract Fractions – </a:t>
            </a:r>
          </a:p>
          <a:p>
            <a:pPr algn="ctr"/>
            <a:r>
              <a:rPr lang="en-US" sz="5500" b="1" dirty="0" smtClean="0">
                <a:latin typeface="Arial" pitchFamily="34" charset="0"/>
                <a:cs typeface="Arial" pitchFamily="34" charset="0"/>
              </a:rPr>
              <a:t>Like Denominators</a:t>
            </a:r>
            <a:endParaRPr lang="en-US" sz="5500" b="1" dirty="0">
              <a:latin typeface="Arial" pitchFamily="34" charset="0"/>
              <a:cs typeface="Arial" pitchFamily="34" charset="0"/>
            </a:endParaRPr>
          </a:p>
        </p:txBody>
      </p:sp>
      <p:pic>
        <p:nvPicPr>
          <p:cNvPr id="9" name="Picture 8" descr="Level D logo.jpg"/>
          <p:cNvPicPr>
            <a:picLocks noChangeAspect="1"/>
          </p:cNvPicPr>
          <p:nvPr/>
        </p:nvPicPr>
        <p:blipFill>
          <a:blip r:embed="rId3" cstate="print"/>
          <a:srcRect/>
          <a:stretch>
            <a:fillRect/>
          </a:stretch>
        </p:blipFill>
        <p:spPr bwMode="auto">
          <a:xfrm>
            <a:off x="381000" y="4200525"/>
            <a:ext cx="1524000" cy="227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900" b="1" cap="small" dirty="0" smtClean="0">
                <a:solidFill>
                  <a:schemeClr val="accent6">
                    <a:lumMod val="75000"/>
                  </a:schemeClr>
                </a:solidFill>
              </a:rPr>
              <a:t>[essential questions]</a:t>
            </a:r>
            <a:endParaRPr lang="en-US" dirty="0"/>
          </a:p>
        </p:txBody>
      </p:sp>
      <p:sp>
        <p:nvSpPr>
          <p:cNvPr id="3" name="Content Placeholder 2"/>
          <p:cNvSpPr>
            <a:spLocks noGrp="1"/>
          </p:cNvSpPr>
          <p:nvPr>
            <p:ph idx="1"/>
          </p:nvPr>
        </p:nvSpPr>
        <p:spPr/>
        <p:txBody>
          <a:bodyPr/>
          <a:lstStyle/>
          <a:p>
            <a:pPr lvl="0">
              <a:buNone/>
            </a:pPr>
            <a:r>
              <a:rPr lang="en-US" dirty="0" smtClean="0">
                <a:solidFill>
                  <a:schemeClr val="accent6">
                    <a:lumMod val="75000"/>
                  </a:schemeClr>
                </a:solidFill>
              </a:rPr>
              <a:t>1. </a:t>
            </a:r>
            <a:r>
              <a:rPr lang="en-US" dirty="0" smtClean="0"/>
              <a:t>How does building with concrete materials help our understanding of fractions?</a:t>
            </a:r>
          </a:p>
          <a:p>
            <a:pPr lvl="0">
              <a:buNone/>
            </a:pPr>
            <a:r>
              <a:rPr lang="en-US" dirty="0" smtClean="0">
                <a:solidFill>
                  <a:schemeClr val="accent6">
                    <a:lumMod val="75000"/>
                  </a:schemeClr>
                </a:solidFill>
              </a:rPr>
              <a:t>2. </a:t>
            </a:r>
            <a:r>
              <a:rPr lang="en-US" dirty="0" smtClean="0"/>
              <a:t>How does the use of pictures help our understanding of fractions?</a:t>
            </a:r>
          </a:p>
          <a:p>
            <a:pPr lvl="0">
              <a:buNone/>
            </a:pPr>
            <a:r>
              <a:rPr lang="en-US" dirty="0" smtClean="0">
                <a:solidFill>
                  <a:schemeClr val="accent6">
                    <a:lumMod val="75000"/>
                  </a:schemeClr>
                </a:solidFill>
              </a:rPr>
              <a:t>3. </a:t>
            </a:r>
            <a:r>
              <a:rPr lang="en-US" dirty="0" smtClean="0"/>
              <a:t>How can we subtract fractions with like denominators?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cap="small" dirty="0" smtClean="0">
                <a:solidFill>
                  <a:schemeClr val="accent4">
                    <a:lumMod val="75000"/>
                  </a:schemeClr>
                </a:solidFill>
              </a:rPr>
              <a:t>[lesson]</a:t>
            </a:r>
            <a:endParaRPr lang="en-US" dirty="0"/>
          </a:p>
        </p:txBody>
      </p:sp>
      <p:sp>
        <p:nvSpPr>
          <p:cNvPr id="3" name="Content Placeholder 2"/>
          <p:cNvSpPr>
            <a:spLocks noGrp="1"/>
          </p:cNvSpPr>
          <p:nvPr>
            <p:ph idx="1"/>
          </p:nvPr>
        </p:nvSpPr>
        <p:spPr>
          <a:xfrm>
            <a:off x="457200" y="609600"/>
            <a:ext cx="8458200" cy="6400800"/>
          </a:xfrm>
        </p:spPr>
        <p:txBody>
          <a:bodyPr>
            <a:normAutofit fontScale="92500" lnSpcReduction="10000"/>
          </a:bodyPr>
          <a:lstStyle/>
          <a:p>
            <a:pPr>
              <a:buNone/>
            </a:pPr>
            <a:r>
              <a:rPr lang="en-US" sz="3800" dirty="0" smtClean="0"/>
              <a:t>	</a:t>
            </a:r>
            <a:r>
              <a:rPr lang="en-US" sz="3600" dirty="0" smtClean="0"/>
              <a:t>Miguel and his brother, Roberto, are pouring water into different containers to water their grandmother’s flowers. Miguel has filled       of his container, and Roberto has filled       of his container. What is the difference between the amounts in the containers?</a:t>
            </a:r>
            <a:r>
              <a:rPr lang="en-US" sz="3800" dirty="0"/>
              <a:t> </a:t>
            </a:r>
          </a:p>
          <a:p>
            <a:pPr>
              <a:buNone/>
            </a:pPr>
            <a:endParaRPr lang="en-US" sz="3800" b="1" dirty="0" smtClean="0">
              <a:solidFill>
                <a:schemeClr val="accent4">
                  <a:lumMod val="75000"/>
                </a:schemeClr>
              </a:solidFill>
            </a:endParaRPr>
          </a:p>
          <a:p>
            <a:pPr>
              <a:buNone/>
            </a:pPr>
            <a:r>
              <a:rPr lang="en-US" sz="3800" b="1" dirty="0" smtClean="0">
                <a:solidFill>
                  <a:schemeClr val="accent4">
                    <a:lumMod val="75000"/>
                  </a:schemeClr>
                </a:solidFill>
              </a:rPr>
              <a:t>S</a:t>
            </a:r>
            <a:r>
              <a:rPr lang="en-US" sz="3800" dirty="0">
                <a:solidFill>
                  <a:schemeClr val="accent4">
                    <a:lumMod val="75000"/>
                  </a:schemeClr>
                </a:solidFill>
              </a:rPr>
              <a:t>	Study the </a:t>
            </a:r>
            <a:r>
              <a:rPr lang="en-US" sz="3800" dirty="0" smtClean="0">
                <a:solidFill>
                  <a:schemeClr val="accent4">
                    <a:lumMod val="75000"/>
                  </a:schemeClr>
                </a:solidFill>
              </a:rPr>
              <a:t>Problem</a:t>
            </a:r>
          </a:p>
          <a:p>
            <a:pPr>
              <a:buNone/>
            </a:pPr>
            <a:r>
              <a:rPr lang="en-US" sz="3800" dirty="0" smtClean="0"/>
              <a:t>Underline </a:t>
            </a:r>
            <a:r>
              <a:rPr lang="en-US" sz="3800" dirty="0"/>
              <a:t>the </a:t>
            </a:r>
            <a:r>
              <a:rPr lang="en-US" sz="3800" dirty="0" smtClean="0"/>
              <a:t>question.</a:t>
            </a:r>
          </a:p>
          <a:p>
            <a:pPr>
              <a:buNone/>
            </a:pPr>
            <a:r>
              <a:rPr lang="en-US" sz="3800" dirty="0" smtClean="0"/>
              <a:t>This </a:t>
            </a:r>
            <a:r>
              <a:rPr lang="en-US" sz="3800" dirty="0"/>
              <a:t>problem is asking me to </a:t>
            </a:r>
            <a:r>
              <a:rPr lang="en-US" sz="3800" dirty="0" smtClean="0"/>
              <a:t>find </a:t>
            </a:r>
          </a:p>
          <a:p>
            <a:pPr marL="6350" indent="7938">
              <a:buNone/>
            </a:pPr>
            <a:r>
              <a:rPr lang="en-US" sz="3800" b="1" u="sng" dirty="0" smtClean="0"/>
              <a:t>The difference between the amount of water in each container.</a:t>
            </a:r>
            <a:endParaRPr lang="en-US" sz="3800" dirty="0"/>
          </a:p>
          <a:p>
            <a:endParaRPr lang="en-US" dirty="0"/>
          </a:p>
        </p:txBody>
      </p:sp>
      <p:cxnSp>
        <p:nvCxnSpPr>
          <p:cNvPr id="6" name="Straight Connector 5"/>
          <p:cNvCxnSpPr/>
          <p:nvPr/>
        </p:nvCxnSpPr>
        <p:spPr>
          <a:xfrm>
            <a:off x="2727960" y="2877590"/>
            <a:ext cx="6019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8" name="Group 35"/>
          <p:cNvGrpSpPr/>
          <p:nvPr/>
        </p:nvGrpSpPr>
        <p:grpSpPr>
          <a:xfrm>
            <a:off x="7696200" y="1351003"/>
            <a:ext cx="838194" cy="858798"/>
            <a:chOff x="5175255" y="1263388"/>
            <a:chExt cx="768345" cy="948996"/>
          </a:xfrm>
        </p:grpSpPr>
        <p:grpSp>
          <p:nvGrpSpPr>
            <p:cNvPr id="12" name="Group 22"/>
            <p:cNvGrpSpPr/>
            <p:nvPr/>
          </p:nvGrpSpPr>
          <p:grpSpPr>
            <a:xfrm>
              <a:off x="5175255" y="1295400"/>
              <a:ext cx="768345" cy="916984"/>
              <a:chOff x="2889255" y="1219200"/>
              <a:chExt cx="768345" cy="916984"/>
            </a:xfrm>
          </p:grpSpPr>
          <p:sp>
            <p:nvSpPr>
              <p:cNvPr id="15" name="TextBox 14"/>
              <p:cNvSpPr txBox="1"/>
              <p:nvPr/>
            </p:nvSpPr>
            <p:spPr>
              <a:xfrm>
                <a:off x="2889255" y="1219200"/>
                <a:ext cx="685800" cy="477053"/>
              </a:xfrm>
              <a:prstGeom prst="rect">
                <a:avLst/>
              </a:prstGeom>
              <a:noFill/>
            </p:spPr>
            <p:txBody>
              <a:bodyPr wrap="square" rtlCol="0">
                <a:spAutoFit/>
              </a:bodyPr>
              <a:lstStyle/>
              <a:p>
                <a:r>
                  <a:rPr lang="en-US" sz="2500" dirty="0" smtClean="0"/>
                  <a:t>___ </a:t>
                </a:r>
                <a:endParaRPr lang="en-US" sz="2500" dirty="0"/>
              </a:p>
            </p:txBody>
          </p:sp>
          <p:sp>
            <p:nvSpPr>
              <p:cNvPr id="16" name="TextBox 15"/>
              <p:cNvSpPr txBox="1"/>
              <p:nvPr/>
            </p:nvSpPr>
            <p:spPr>
              <a:xfrm>
                <a:off x="2971800" y="1524000"/>
                <a:ext cx="685800" cy="612184"/>
              </a:xfrm>
              <a:prstGeom prst="rect">
                <a:avLst/>
              </a:prstGeom>
              <a:noFill/>
            </p:spPr>
            <p:txBody>
              <a:bodyPr wrap="square" rtlCol="0">
                <a:spAutoFit/>
              </a:bodyPr>
              <a:lstStyle/>
              <a:p>
                <a:r>
                  <a:rPr lang="en-US" sz="3000" dirty="0" smtClean="0"/>
                  <a:t>10</a:t>
                </a:r>
                <a:endParaRPr lang="en-US" sz="3000" dirty="0"/>
              </a:p>
            </p:txBody>
          </p:sp>
        </p:grpSp>
        <p:sp>
          <p:nvSpPr>
            <p:cNvPr id="14" name="TextBox 13"/>
            <p:cNvSpPr txBox="1"/>
            <p:nvPr/>
          </p:nvSpPr>
          <p:spPr>
            <a:xfrm>
              <a:off x="5359403" y="1263388"/>
              <a:ext cx="304800" cy="612184"/>
            </a:xfrm>
            <a:prstGeom prst="rect">
              <a:avLst/>
            </a:prstGeom>
            <a:noFill/>
          </p:spPr>
          <p:txBody>
            <a:bodyPr wrap="square" rtlCol="0">
              <a:spAutoFit/>
            </a:bodyPr>
            <a:lstStyle/>
            <a:p>
              <a:r>
                <a:rPr lang="en-US" sz="3000" dirty="0" smtClean="0"/>
                <a:t>9</a:t>
              </a:r>
              <a:endParaRPr lang="en-US" sz="3000" dirty="0"/>
            </a:p>
          </p:txBody>
        </p:sp>
      </p:grpSp>
      <p:grpSp>
        <p:nvGrpSpPr>
          <p:cNvPr id="13" name="Group 35"/>
          <p:cNvGrpSpPr/>
          <p:nvPr/>
        </p:nvGrpSpPr>
        <p:grpSpPr>
          <a:xfrm>
            <a:off x="6934206" y="1808202"/>
            <a:ext cx="838194" cy="868393"/>
            <a:chOff x="5175255" y="1252785"/>
            <a:chExt cx="768345" cy="959599"/>
          </a:xfrm>
        </p:grpSpPr>
        <p:grpSp>
          <p:nvGrpSpPr>
            <p:cNvPr id="17" name="Group 22"/>
            <p:cNvGrpSpPr/>
            <p:nvPr/>
          </p:nvGrpSpPr>
          <p:grpSpPr>
            <a:xfrm>
              <a:off x="5175255" y="1295400"/>
              <a:ext cx="768345" cy="916984"/>
              <a:chOff x="2889255" y="1219200"/>
              <a:chExt cx="768345" cy="916984"/>
            </a:xfrm>
          </p:grpSpPr>
          <p:sp>
            <p:nvSpPr>
              <p:cNvPr id="20" name="TextBox 19"/>
              <p:cNvSpPr txBox="1"/>
              <p:nvPr/>
            </p:nvSpPr>
            <p:spPr>
              <a:xfrm>
                <a:off x="2889255" y="1219200"/>
                <a:ext cx="685800" cy="477054"/>
              </a:xfrm>
              <a:prstGeom prst="rect">
                <a:avLst/>
              </a:prstGeom>
              <a:noFill/>
            </p:spPr>
            <p:txBody>
              <a:bodyPr wrap="square" rtlCol="0">
                <a:spAutoFit/>
              </a:bodyPr>
              <a:lstStyle/>
              <a:p>
                <a:r>
                  <a:rPr lang="en-US" sz="2500" dirty="0" smtClean="0"/>
                  <a:t>___</a:t>
                </a:r>
                <a:endParaRPr lang="en-US" sz="2500" dirty="0"/>
              </a:p>
            </p:txBody>
          </p:sp>
          <p:sp>
            <p:nvSpPr>
              <p:cNvPr id="21" name="TextBox 20"/>
              <p:cNvSpPr txBox="1"/>
              <p:nvPr/>
            </p:nvSpPr>
            <p:spPr>
              <a:xfrm>
                <a:off x="2971800" y="1524000"/>
                <a:ext cx="685800" cy="612184"/>
              </a:xfrm>
              <a:prstGeom prst="rect">
                <a:avLst/>
              </a:prstGeom>
              <a:noFill/>
            </p:spPr>
            <p:txBody>
              <a:bodyPr wrap="square" rtlCol="0">
                <a:spAutoFit/>
              </a:bodyPr>
              <a:lstStyle/>
              <a:p>
                <a:r>
                  <a:rPr lang="en-US" sz="3000" dirty="0" smtClean="0"/>
                  <a:t>10</a:t>
                </a:r>
                <a:endParaRPr lang="en-US" sz="3000" dirty="0"/>
              </a:p>
            </p:txBody>
          </p:sp>
        </p:grpSp>
        <p:sp>
          <p:nvSpPr>
            <p:cNvPr id="19" name="TextBox 18"/>
            <p:cNvSpPr txBox="1"/>
            <p:nvPr/>
          </p:nvSpPr>
          <p:spPr>
            <a:xfrm>
              <a:off x="5359400" y="1252785"/>
              <a:ext cx="304800" cy="612184"/>
            </a:xfrm>
            <a:prstGeom prst="rect">
              <a:avLst/>
            </a:prstGeom>
            <a:noFill/>
          </p:spPr>
          <p:txBody>
            <a:bodyPr wrap="square" rtlCol="0">
              <a:spAutoFit/>
            </a:bodyPr>
            <a:lstStyle/>
            <a:p>
              <a:r>
                <a:rPr lang="en-US" sz="3000" dirty="0" smtClean="0"/>
                <a:t>3</a:t>
              </a:r>
              <a:endParaRPr lang="en-US" sz="3000" dirty="0"/>
            </a:p>
          </p:txBody>
        </p:sp>
      </p:grpSp>
      <p:cxnSp>
        <p:nvCxnSpPr>
          <p:cNvPr id="23" name="Straight Connector 22"/>
          <p:cNvCxnSpPr/>
          <p:nvPr/>
        </p:nvCxnSpPr>
        <p:spPr>
          <a:xfrm>
            <a:off x="914400" y="3352800"/>
            <a:ext cx="4572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solidFill>
                  <a:schemeClr val="accent2">
                    <a:lumMod val="75000"/>
                  </a:schemeClr>
                </a:solidFill>
              </a:rPr>
              <a:t>[Cooperative Pairs]</a:t>
            </a:r>
            <a:br>
              <a:rPr lang="en-US" dirty="0" smtClean="0">
                <a:solidFill>
                  <a:schemeClr val="accent2">
                    <a:lumMod val="75000"/>
                  </a:schemeClr>
                </a:solidFill>
              </a:rPr>
            </a:br>
            <a:endParaRPr lang="en-US" dirty="0">
              <a:solidFill>
                <a:schemeClr val="accent2">
                  <a:lumMod val="75000"/>
                </a:schemeClr>
              </a:solidFill>
            </a:endParaRPr>
          </a:p>
        </p:txBody>
      </p:sp>
      <p:sp>
        <p:nvSpPr>
          <p:cNvPr id="6" name="TextBox 5"/>
          <p:cNvSpPr txBox="1"/>
          <p:nvPr/>
        </p:nvSpPr>
        <p:spPr>
          <a:xfrm>
            <a:off x="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A</a:t>
            </a:r>
            <a:endParaRPr lang="en-US" sz="4400" dirty="0">
              <a:solidFill>
                <a:schemeClr val="accent6">
                  <a:lumMod val="75000"/>
                </a:schemeClr>
              </a:solidFill>
            </a:endParaRPr>
          </a:p>
        </p:txBody>
      </p:sp>
      <p:sp>
        <p:nvSpPr>
          <p:cNvPr id="7" name="TextBox 6"/>
          <p:cNvSpPr txBox="1"/>
          <p:nvPr/>
        </p:nvSpPr>
        <p:spPr>
          <a:xfrm>
            <a:off x="563880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B</a:t>
            </a:r>
            <a:endParaRPr lang="en-US" sz="4400" dirty="0">
              <a:solidFill>
                <a:schemeClr val="accent6">
                  <a:lumMod val="75000"/>
                </a:schemeClr>
              </a:solidFill>
            </a:endParaRPr>
          </a:p>
        </p:txBody>
      </p:sp>
      <p:pic>
        <p:nvPicPr>
          <p:cNvPr id="1030" name="Picture 6" descr="C:\Users\C\AppData\Local\Microsoft\Windows\Temporary Internet Files\Content.IE5\YBVI3JRH\MC900088956[1].wmf"/>
          <p:cNvPicPr>
            <a:picLocks noChangeAspect="1" noChangeArrowheads="1"/>
          </p:cNvPicPr>
          <p:nvPr/>
        </p:nvPicPr>
        <p:blipFill>
          <a:blip r:embed="rId2" cstate="print"/>
          <a:srcRect/>
          <a:stretch>
            <a:fillRect/>
          </a:stretch>
        </p:blipFill>
        <p:spPr bwMode="auto">
          <a:xfrm>
            <a:off x="1047949" y="2066330"/>
            <a:ext cx="7096701" cy="4410670"/>
          </a:xfrm>
          <a:prstGeom prst="rect">
            <a:avLst/>
          </a:prstGeom>
          <a:noFill/>
        </p:spPr>
      </p:pic>
      <p:grpSp>
        <p:nvGrpSpPr>
          <p:cNvPr id="2" name="Group 82"/>
          <p:cNvGrpSpPr/>
          <p:nvPr/>
        </p:nvGrpSpPr>
        <p:grpSpPr>
          <a:xfrm rot="10150437">
            <a:off x="4489357" y="5508896"/>
            <a:ext cx="1070685" cy="208672"/>
            <a:chOff x="2129715" y="2003476"/>
            <a:chExt cx="3428579" cy="1862796"/>
          </a:xfrm>
        </p:grpSpPr>
        <p:sp>
          <p:nvSpPr>
            <p:cNvPr id="44" name="Rectangle 6"/>
            <p:cNvSpPr>
              <a:spLocks noChangeArrowheads="1"/>
            </p:cNvSpPr>
            <p:nvPr/>
          </p:nvSpPr>
          <p:spPr bwMode="auto">
            <a:xfrm>
              <a:off x="299997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5" name="Rectangle 8"/>
            <p:cNvSpPr>
              <a:spLocks noChangeArrowheads="1"/>
            </p:cNvSpPr>
            <p:nvPr/>
          </p:nvSpPr>
          <p:spPr bwMode="auto">
            <a:xfrm>
              <a:off x="3852459"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6" name="Rectangle 9"/>
            <p:cNvSpPr>
              <a:spLocks noChangeArrowheads="1"/>
            </p:cNvSpPr>
            <p:nvPr/>
          </p:nvSpPr>
          <p:spPr bwMode="auto">
            <a:xfrm>
              <a:off x="470790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48" name="Rectangle 3"/>
            <p:cNvSpPr>
              <a:spLocks noChangeArrowheads="1"/>
            </p:cNvSpPr>
            <p:nvPr/>
          </p:nvSpPr>
          <p:spPr bwMode="auto">
            <a:xfrm>
              <a:off x="2129715" y="200347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55" name="Rectangle 4"/>
            <p:cNvSpPr>
              <a:spLocks noChangeArrowheads="1"/>
            </p:cNvSpPr>
            <p:nvPr/>
          </p:nvSpPr>
          <p:spPr bwMode="auto">
            <a:xfrm>
              <a:off x="3829928" y="200347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62" name="Rectangle 7"/>
            <p:cNvSpPr>
              <a:spLocks noChangeArrowheads="1"/>
            </p:cNvSpPr>
            <p:nvPr/>
          </p:nvSpPr>
          <p:spPr bwMode="auto">
            <a:xfrm>
              <a:off x="2139766"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500" autoRev="1" fill="hold">
                                          <p:stCondLst>
                                            <p:cond delay="0"/>
                                          </p:stCondLst>
                                        </p:cTn>
                                        <p:tgtEl>
                                          <p:spTgt spid="6"/>
                                        </p:tgtEl>
                                      </p:cBhvr>
                                      <p:to x="80000" y="100000"/>
                                    </p:animScale>
                                    <p:anim by="(#ppt_w*0.10)" calcmode="lin" valueType="num">
                                      <p:cBhvr>
                                        <p:cTn id="7" dur="500" autoRev="1" fill="hold">
                                          <p:stCondLst>
                                            <p:cond delay="0"/>
                                          </p:stCondLst>
                                        </p:cTn>
                                        <p:tgtEl>
                                          <p:spTgt spid="6"/>
                                        </p:tgtEl>
                                        <p:attrNameLst>
                                          <p:attrName>ppt_x</p:attrName>
                                        </p:attrNameLst>
                                      </p:cBhvr>
                                    </p:anim>
                                    <p:anim by="(-#ppt_w*0.10)" calcmode="lin" valueType="num">
                                      <p:cBhvr>
                                        <p:cTn id="8" dur="500" autoRev="1" fill="hold">
                                          <p:stCondLst>
                                            <p:cond delay="0"/>
                                          </p:stCondLst>
                                        </p:cTn>
                                        <p:tgtEl>
                                          <p:spTgt spid="6"/>
                                        </p:tgtEl>
                                        <p:attrNameLst>
                                          <p:attrName>ppt_y</p:attrName>
                                        </p:attrNameLst>
                                      </p:cBhvr>
                                    </p:anim>
                                    <p:animRot by="-480000">
                                      <p:cBhvr>
                                        <p:cTn id="9" dur="500" autoRev="1" fill="hold">
                                          <p:stCondLst>
                                            <p:cond delay="0"/>
                                          </p:stCondLst>
                                        </p:cTn>
                                        <p:tgtEl>
                                          <p:spTgt spid="6"/>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500" autoRev="1" fill="hold">
                                          <p:stCondLst>
                                            <p:cond delay="0"/>
                                          </p:stCondLst>
                                        </p:cTn>
                                        <p:tgtEl>
                                          <p:spTgt spid="7"/>
                                        </p:tgtEl>
                                      </p:cBhvr>
                                      <p:to x="80000" y="100000"/>
                                    </p:animScale>
                                    <p:anim by="(#ppt_w*0.10)" calcmode="lin" valueType="num">
                                      <p:cBhvr>
                                        <p:cTn id="14" dur="500" autoRev="1" fill="hold">
                                          <p:stCondLst>
                                            <p:cond delay="0"/>
                                          </p:stCondLst>
                                        </p:cTn>
                                        <p:tgtEl>
                                          <p:spTgt spid="7"/>
                                        </p:tgtEl>
                                        <p:attrNameLst>
                                          <p:attrName>ppt_x</p:attrName>
                                        </p:attrNameLst>
                                      </p:cBhvr>
                                    </p:anim>
                                    <p:anim by="(-#ppt_w*0.10)" calcmode="lin" valueType="num">
                                      <p:cBhvr>
                                        <p:cTn id="15" dur="500" autoRev="1" fill="hold">
                                          <p:stCondLst>
                                            <p:cond delay="0"/>
                                          </p:stCondLst>
                                        </p:cTn>
                                        <p:tgtEl>
                                          <p:spTgt spid="7"/>
                                        </p:tgtEl>
                                        <p:attrNameLst>
                                          <p:attrName>ppt_y</p:attrName>
                                        </p:attrNameLst>
                                      </p:cBhvr>
                                    </p:anim>
                                    <p:animRot by="-480000">
                                      <p:cBhvr>
                                        <p:cTn id="16" dur="500" autoRev="1"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685800" y="1371600"/>
          <a:ext cx="887412" cy="947738"/>
        </p:xfrm>
        <a:graphic>
          <a:graphicData uri="http://schemas.openxmlformats.org/presentationml/2006/ole">
            <mc:AlternateContent xmlns:mc="http://schemas.openxmlformats.org/markup-compatibility/2006">
              <mc:Choice xmlns:v="urn:schemas-microsoft-com:vml" Requires="v">
                <p:oleObj spid="_x0000_s48131" name="Equation" r:id="rId3" imgW="368280" imgH="393480" progId="Equation.DSMT4">
                  <p:embed/>
                </p:oleObj>
              </mc:Choice>
              <mc:Fallback>
                <p:oleObj name="Equation" r:id="rId3" imgW="368280" imgH="39348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371600"/>
                        <a:ext cx="8874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674812" y="1371600"/>
          <a:ext cx="611188" cy="947738"/>
        </p:xfrm>
        <a:graphic>
          <a:graphicData uri="http://schemas.openxmlformats.org/presentationml/2006/ole">
            <mc:AlternateContent xmlns:mc="http://schemas.openxmlformats.org/markup-compatibility/2006">
              <mc:Choice xmlns:v="urn:schemas-microsoft-com:vml" Requires="v">
                <p:oleObj spid="_x0000_s48132" name="Equation" r:id="rId5" imgW="253800" imgH="393480" progId="Equation.DSMT4">
                  <p:embed/>
                </p:oleObj>
              </mc:Choice>
              <mc:Fallback>
                <p:oleObj name="Equation" r:id="rId5" imgW="25380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2" y="1371600"/>
                        <a:ext cx="61118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 name="Group 19"/>
          <p:cNvGrpSpPr/>
          <p:nvPr/>
        </p:nvGrpSpPr>
        <p:grpSpPr>
          <a:xfrm>
            <a:off x="2133600" y="26670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39" name="TextBox 38"/>
          <p:cNvSpPr txBox="1"/>
          <p:nvPr/>
        </p:nvSpPr>
        <p:spPr>
          <a:xfrm>
            <a:off x="1752600" y="4572000"/>
            <a:ext cx="59436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Represent the first fraction. (</a:t>
            </a:r>
            <a:r>
              <a:rPr lang="en-US" sz="3200" b="1" dirty="0" smtClean="0">
                <a:solidFill>
                  <a:srgbClr val="0070C0"/>
                </a:solidFill>
                <a:latin typeface="Verdana" pitchFamily="34" charset="0"/>
              </a:rPr>
              <a:t>minuend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40" name="Rectangle 2"/>
          <p:cNvSpPr>
            <a:spLocks noChangeArrowheads="1"/>
          </p:cNvSpPr>
          <p:nvPr/>
        </p:nvSpPr>
        <p:spPr bwMode="auto">
          <a:xfrm>
            <a:off x="3163668" y="35814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1" name="Rectangle 3"/>
          <p:cNvSpPr>
            <a:spLocks noChangeArrowheads="1"/>
          </p:cNvSpPr>
          <p:nvPr/>
        </p:nvSpPr>
        <p:spPr bwMode="auto">
          <a:xfrm>
            <a:off x="5195668" y="35814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2" name="Rectangle 4"/>
          <p:cNvSpPr>
            <a:spLocks noChangeArrowheads="1"/>
          </p:cNvSpPr>
          <p:nvPr/>
        </p:nvSpPr>
        <p:spPr bwMode="auto">
          <a:xfrm>
            <a:off x="2134968" y="35814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3" name="Rectangle 5"/>
          <p:cNvSpPr>
            <a:spLocks noChangeArrowheads="1"/>
          </p:cNvSpPr>
          <p:nvPr/>
        </p:nvSpPr>
        <p:spPr bwMode="auto">
          <a:xfrm>
            <a:off x="4166968" y="35814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p:nvPr/>
        </p:nvGrpSpPr>
        <p:grpSpPr>
          <a:xfrm>
            <a:off x="2286000" y="3657600"/>
            <a:ext cx="838200" cy="801708"/>
            <a:chOff x="5105400" y="1275546"/>
            <a:chExt cx="838200" cy="801708"/>
          </a:xfrm>
        </p:grpSpPr>
        <p:grpSp>
          <p:nvGrpSpPr>
            <p:cNvPr id="45" name="Group 22"/>
            <p:cNvGrpSpPr/>
            <p:nvPr/>
          </p:nvGrpSpPr>
          <p:grpSpPr>
            <a:xfrm>
              <a:off x="5105400" y="1295400"/>
              <a:ext cx="838200" cy="781854"/>
              <a:chOff x="2819400" y="1219200"/>
              <a:chExt cx="838200" cy="781854"/>
            </a:xfrm>
          </p:grpSpPr>
          <p:sp>
            <p:nvSpPr>
              <p:cNvPr id="47" name="TextBox 4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48" name="TextBox 47"/>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46" name="TextBox 4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9" name="Group 48"/>
          <p:cNvGrpSpPr/>
          <p:nvPr/>
        </p:nvGrpSpPr>
        <p:grpSpPr>
          <a:xfrm>
            <a:off x="4323472" y="3657600"/>
            <a:ext cx="838200" cy="801708"/>
            <a:chOff x="5105400" y="1275546"/>
            <a:chExt cx="838200" cy="801708"/>
          </a:xfrm>
        </p:grpSpPr>
        <p:grpSp>
          <p:nvGrpSpPr>
            <p:cNvPr id="50" name="Group 22"/>
            <p:cNvGrpSpPr/>
            <p:nvPr/>
          </p:nvGrpSpPr>
          <p:grpSpPr>
            <a:xfrm>
              <a:off x="5105400" y="1295400"/>
              <a:ext cx="838200" cy="781854"/>
              <a:chOff x="2819400" y="1219200"/>
              <a:chExt cx="838200" cy="781854"/>
            </a:xfrm>
          </p:grpSpPr>
          <p:sp>
            <p:nvSpPr>
              <p:cNvPr id="52" name="TextBox 5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53" name="TextBox 5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51" name="TextBox 5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54" name="Group 53"/>
          <p:cNvGrpSpPr/>
          <p:nvPr/>
        </p:nvGrpSpPr>
        <p:grpSpPr>
          <a:xfrm>
            <a:off x="5410200" y="3657600"/>
            <a:ext cx="838200" cy="801708"/>
            <a:chOff x="5105400" y="1275546"/>
            <a:chExt cx="838200" cy="801708"/>
          </a:xfrm>
        </p:grpSpPr>
        <p:grpSp>
          <p:nvGrpSpPr>
            <p:cNvPr id="55" name="Group 22"/>
            <p:cNvGrpSpPr/>
            <p:nvPr/>
          </p:nvGrpSpPr>
          <p:grpSpPr>
            <a:xfrm>
              <a:off x="5105400" y="1295400"/>
              <a:ext cx="838200" cy="781854"/>
              <a:chOff x="2819400" y="1219200"/>
              <a:chExt cx="838200" cy="781854"/>
            </a:xfrm>
          </p:grpSpPr>
          <p:sp>
            <p:nvSpPr>
              <p:cNvPr id="57" name="TextBox 5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58" name="TextBox 57"/>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56" name="TextBox 5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59" name="Group 58"/>
          <p:cNvGrpSpPr/>
          <p:nvPr/>
        </p:nvGrpSpPr>
        <p:grpSpPr>
          <a:xfrm>
            <a:off x="3324664" y="3665956"/>
            <a:ext cx="838200" cy="801708"/>
            <a:chOff x="5105400" y="1275546"/>
            <a:chExt cx="838200" cy="801708"/>
          </a:xfrm>
        </p:grpSpPr>
        <p:grpSp>
          <p:nvGrpSpPr>
            <p:cNvPr id="60" name="Group 22"/>
            <p:cNvGrpSpPr/>
            <p:nvPr/>
          </p:nvGrpSpPr>
          <p:grpSpPr>
            <a:xfrm>
              <a:off x="5105400" y="1295400"/>
              <a:ext cx="838200" cy="781854"/>
              <a:chOff x="2819400" y="1219200"/>
              <a:chExt cx="838200" cy="781854"/>
            </a:xfrm>
          </p:grpSpPr>
          <p:sp>
            <p:nvSpPr>
              <p:cNvPr id="62" name="TextBox 6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63" name="TextBox 6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61" name="TextBox 6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sp>
        <p:nvSpPr>
          <p:cNvPr id="64" name="TextBox 63"/>
          <p:cNvSpPr txBox="1"/>
          <p:nvPr/>
        </p:nvSpPr>
        <p:spPr>
          <a:xfrm>
            <a:off x="0" y="55626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Subtract or take away the second fraction. (</a:t>
            </a:r>
            <a:r>
              <a:rPr lang="en-US" sz="3200" b="1" dirty="0" smtClean="0">
                <a:solidFill>
                  <a:srgbClr val="0070C0"/>
                </a:solidFill>
                <a:latin typeface="Verdana" pitchFamily="34" charset="0"/>
              </a:rPr>
              <a:t>subtrahend</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sp>
        <p:nvSpPr>
          <p:cNvPr id="66" name="TextBox 65"/>
          <p:cNvSpPr txBox="1"/>
          <p:nvPr/>
        </p:nvSpPr>
        <p:spPr>
          <a:xfrm>
            <a:off x="6172200" y="3494782"/>
            <a:ext cx="2895600" cy="1077218"/>
          </a:xfrm>
          <a:prstGeom prst="rect">
            <a:avLst/>
          </a:prstGeom>
          <a:noFill/>
        </p:spPr>
        <p:txBody>
          <a:bodyPr wrap="square" rtlCol="0">
            <a:spAutoFit/>
          </a:bodyPr>
          <a:lstStyle/>
          <a:p>
            <a:pPr algn="ctr"/>
            <a:r>
              <a:rPr lang="en-US" sz="3200" dirty="0" smtClean="0">
                <a:solidFill>
                  <a:srgbClr val="00B050"/>
                </a:solidFill>
                <a:latin typeface="Verdana" pitchFamily="34" charset="0"/>
              </a:rPr>
              <a:t>All strips are light green!</a:t>
            </a:r>
            <a:endParaRPr lang="en-US" sz="3200" dirty="0">
              <a:solidFill>
                <a:srgbClr val="00B05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41"/>
                                        </p:tgtEl>
                                        <p:attrNameLst>
                                          <p:attrName>ppt_x</p:attrName>
                                        </p:attrNameLst>
                                      </p:cBhvr>
                                      <p:tavLst>
                                        <p:tav tm="0">
                                          <p:val>
                                            <p:strVal val="ppt_x"/>
                                          </p:val>
                                        </p:tav>
                                        <p:tav tm="100000">
                                          <p:val>
                                            <p:strVal val="ppt_x"/>
                                          </p:val>
                                        </p:tav>
                                      </p:tavLst>
                                    </p:anim>
                                    <p:anim calcmode="lin" valueType="num">
                                      <p:cBhvr additive="base">
                                        <p:cTn id="37" dur="500"/>
                                        <p:tgtEl>
                                          <p:spTgt spid="41"/>
                                        </p:tgtEl>
                                        <p:attrNameLst>
                                          <p:attrName>ppt_y</p:attrName>
                                        </p:attrNameLst>
                                      </p:cBhvr>
                                      <p:tavLst>
                                        <p:tav tm="0">
                                          <p:val>
                                            <p:strVal val="ppt_y"/>
                                          </p:val>
                                        </p:tav>
                                        <p:tav tm="100000">
                                          <p:val>
                                            <p:strVal val="1+ppt_h/2"/>
                                          </p:val>
                                        </p:tav>
                                      </p:tavLst>
                                    </p:anim>
                                    <p:set>
                                      <p:cBhvr>
                                        <p:cTn id="38" dur="1" fill="hold">
                                          <p:stCondLst>
                                            <p:cond delay="499"/>
                                          </p:stCondLst>
                                        </p:cTn>
                                        <p:tgtEl>
                                          <p:spTgt spid="41"/>
                                        </p:tgtEl>
                                        <p:attrNameLst>
                                          <p:attrName>style.visibility</p:attrName>
                                        </p:attrNameLst>
                                      </p:cBhvr>
                                      <p:to>
                                        <p:strVal val="hidden"/>
                                      </p:to>
                                    </p:set>
                                  </p:childTnLst>
                                </p:cTn>
                              </p:par>
                              <p:par>
                                <p:cTn id="39" presetID="2" presetClass="exit" presetSubtype="4" fill="hold" nodeType="withEffect">
                                  <p:stCondLst>
                                    <p:cond delay="0"/>
                                  </p:stCondLst>
                                  <p:childTnLst>
                                    <p:anim calcmode="lin" valueType="num">
                                      <p:cBhvr additive="base">
                                        <p:cTn id="40" dur="500"/>
                                        <p:tgtEl>
                                          <p:spTgt spid="54"/>
                                        </p:tgtEl>
                                        <p:attrNameLst>
                                          <p:attrName>ppt_x</p:attrName>
                                        </p:attrNameLst>
                                      </p:cBhvr>
                                      <p:tavLst>
                                        <p:tav tm="0">
                                          <p:val>
                                            <p:strVal val="ppt_x"/>
                                          </p:val>
                                        </p:tav>
                                        <p:tav tm="100000">
                                          <p:val>
                                            <p:strVal val="ppt_x"/>
                                          </p:val>
                                        </p:tav>
                                      </p:tavLst>
                                    </p:anim>
                                    <p:anim calcmode="lin" valueType="num">
                                      <p:cBhvr additive="base">
                                        <p:cTn id="41" dur="500"/>
                                        <p:tgtEl>
                                          <p:spTgt spid="54"/>
                                        </p:tgtEl>
                                        <p:attrNameLst>
                                          <p:attrName>ppt_y</p:attrName>
                                        </p:attrNameLst>
                                      </p:cBhvr>
                                      <p:tavLst>
                                        <p:tav tm="0">
                                          <p:val>
                                            <p:strVal val="ppt_y"/>
                                          </p:val>
                                        </p:tav>
                                        <p:tav tm="100000">
                                          <p:val>
                                            <p:strVal val="1+ppt_h/2"/>
                                          </p:val>
                                        </p:tav>
                                      </p:tavLst>
                                    </p:anim>
                                    <p:set>
                                      <p:cBhvr>
                                        <p:cTn id="42" dur="1" fill="hold">
                                          <p:stCondLst>
                                            <p:cond delay="499"/>
                                          </p:stCondLst>
                                        </p:cTn>
                                        <p:tgtEl>
                                          <p:spTgt spid="5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grpId="1" nodeType="clickEffect">
                                  <p:stCondLst>
                                    <p:cond delay="0"/>
                                  </p:stCondLst>
                                  <p:childTnLst>
                                    <p:animRot by="21600000">
                                      <p:cBhvr>
                                        <p:cTn id="46" dur="2000" fill="hold"/>
                                        <p:tgtEl>
                                          <p:spTgt spid="40"/>
                                        </p:tgtEl>
                                        <p:attrNameLst>
                                          <p:attrName>r</p:attrName>
                                        </p:attrNameLst>
                                      </p:cBhvr>
                                    </p:animRot>
                                  </p:childTnLst>
                                </p:cTn>
                              </p:par>
                              <p:par>
                                <p:cTn id="47" presetID="8" presetClass="emph" presetSubtype="0" fill="hold" grpId="1" nodeType="withEffect">
                                  <p:stCondLst>
                                    <p:cond delay="0"/>
                                  </p:stCondLst>
                                  <p:childTnLst>
                                    <p:animRot by="21600000">
                                      <p:cBhvr>
                                        <p:cTn id="48" dur="2000" fill="hold"/>
                                        <p:tgtEl>
                                          <p:spTgt spid="42"/>
                                        </p:tgtEl>
                                        <p:attrNameLst>
                                          <p:attrName>r</p:attrName>
                                        </p:attrNameLst>
                                      </p:cBhvr>
                                    </p:animRot>
                                  </p:childTnLst>
                                </p:cTn>
                              </p:par>
                              <p:par>
                                <p:cTn id="49" presetID="8" presetClass="emph" presetSubtype="0" fill="hold" grpId="1" nodeType="withEffect">
                                  <p:stCondLst>
                                    <p:cond delay="0"/>
                                  </p:stCondLst>
                                  <p:childTnLst>
                                    <p:animRot by="21600000">
                                      <p:cBhvr>
                                        <p:cTn id="50" dur="2000" fill="hold"/>
                                        <p:tgtEl>
                                          <p:spTgt spid="43"/>
                                        </p:tgtEl>
                                        <p:attrNameLst>
                                          <p:attrName>r</p:attrName>
                                        </p:attrNameLst>
                                      </p:cBhvr>
                                    </p:animRot>
                                  </p:childTnLst>
                                </p:cTn>
                              </p:par>
                              <p:par>
                                <p:cTn id="51" presetID="8" presetClass="emph" presetSubtype="0" fill="hold" nodeType="withEffect">
                                  <p:stCondLst>
                                    <p:cond delay="0"/>
                                  </p:stCondLst>
                                  <p:childTnLst>
                                    <p:animRot by="21600000">
                                      <p:cBhvr>
                                        <p:cTn id="52" dur="2000" fill="hold"/>
                                        <p:tgtEl>
                                          <p:spTgt spid="44"/>
                                        </p:tgtEl>
                                        <p:attrNameLst>
                                          <p:attrName>r</p:attrName>
                                        </p:attrNameLst>
                                      </p:cBhvr>
                                    </p:animRot>
                                  </p:childTnLst>
                                </p:cTn>
                              </p:par>
                              <p:par>
                                <p:cTn id="53" presetID="8" presetClass="emph" presetSubtype="0" fill="hold" nodeType="withEffect">
                                  <p:stCondLst>
                                    <p:cond delay="0"/>
                                  </p:stCondLst>
                                  <p:childTnLst>
                                    <p:animRot by="21600000">
                                      <p:cBhvr>
                                        <p:cTn id="54" dur="2000" fill="hold"/>
                                        <p:tgtEl>
                                          <p:spTgt spid="49"/>
                                        </p:tgtEl>
                                        <p:attrNameLst>
                                          <p:attrName>r</p:attrName>
                                        </p:attrNameLst>
                                      </p:cBhvr>
                                    </p:animRot>
                                  </p:childTnLst>
                                </p:cTn>
                              </p:par>
                              <p:par>
                                <p:cTn id="55" presetID="8" presetClass="emph" presetSubtype="0" fill="hold" nodeType="withEffect">
                                  <p:stCondLst>
                                    <p:cond delay="0"/>
                                  </p:stCondLst>
                                  <p:childTnLst>
                                    <p:animRot by="21600000">
                                      <p:cBhvr>
                                        <p:cTn id="56" dur="2000" fill="hold"/>
                                        <p:tgtEl>
                                          <p:spTgt spid="59"/>
                                        </p:tgtEl>
                                        <p:attrNameLst>
                                          <p:attrName>r</p:attrName>
                                        </p:attrNameLst>
                                      </p:cBhvr>
                                    </p:animRot>
                                  </p:childTnLst>
                                </p:cTn>
                              </p:par>
                            </p:childTnLst>
                          </p:cTn>
                        </p:par>
                        <p:par>
                          <p:cTn id="57" fill="hold">
                            <p:stCondLst>
                              <p:cond delay="2000"/>
                            </p:stCondLst>
                            <p:childTnLst>
                              <p:par>
                                <p:cTn id="58" presetID="1" presetClass="entr" presetSubtype="0" fill="hold" nodeType="after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0" grpId="1" animBg="1"/>
      <p:bldP spid="41" grpId="0" animBg="1"/>
      <p:bldP spid="41" grpId="1" animBg="1"/>
      <p:bldP spid="42" grpId="0" animBg="1"/>
      <p:bldP spid="42" grpId="1" animBg="1"/>
      <p:bldP spid="43" grpId="0" animBg="1"/>
      <p:bldP spid="43" grpId="1" animBg="1"/>
      <p:bldP spid="64" grpId="0"/>
      <p:bldP spid="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685800" y="1371600"/>
          <a:ext cx="887412" cy="947738"/>
        </p:xfrm>
        <a:graphic>
          <a:graphicData uri="http://schemas.openxmlformats.org/presentationml/2006/ole">
            <mc:AlternateContent xmlns:mc="http://schemas.openxmlformats.org/markup-compatibility/2006">
              <mc:Choice xmlns:v="urn:schemas-microsoft-com:vml" Requires="v">
                <p:oleObj spid="_x0000_s98310" name="Equation" r:id="rId3" imgW="368280" imgH="393480" progId="Equation.DSMT4">
                  <p:embed/>
                </p:oleObj>
              </mc:Choice>
              <mc:Fallback>
                <p:oleObj name="Equation" r:id="rId3" imgW="36828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371600"/>
                        <a:ext cx="8874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674812" y="1371600"/>
          <a:ext cx="611188" cy="947738"/>
        </p:xfrm>
        <a:graphic>
          <a:graphicData uri="http://schemas.openxmlformats.org/presentationml/2006/ole">
            <mc:AlternateContent xmlns:mc="http://schemas.openxmlformats.org/markup-compatibility/2006">
              <mc:Choice xmlns:v="urn:schemas-microsoft-com:vml" Requires="v">
                <p:oleObj spid="_x0000_s98311" name="Equation" r:id="rId5" imgW="253800" imgH="393480" progId="Equation.DSMT4">
                  <p:embed/>
                </p:oleObj>
              </mc:Choice>
              <mc:Fallback>
                <p:oleObj name="Equation" r:id="rId5" imgW="25380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2" y="1371600"/>
                        <a:ext cx="61118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3035300" y="1447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40" name="Rectangle 2"/>
          <p:cNvSpPr>
            <a:spLocks noChangeArrowheads="1"/>
          </p:cNvSpPr>
          <p:nvPr/>
        </p:nvSpPr>
        <p:spPr bwMode="auto">
          <a:xfrm>
            <a:off x="40653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2" name="Rectangle 4"/>
          <p:cNvSpPr>
            <a:spLocks noChangeArrowheads="1"/>
          </p:cNvSpPr>
          <p:nvPr/>
        </p:nvSpPr>
        <p:spPr bwMode="auto">
          <a:xfrm>
            <a:off x="30366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3" name="Rectangle 5"/>
          <p:cNvSpPr>
            <a:spLocks noChangeArrowheads="1"/>
          </p:cNvSpPr>
          <p:nvPr/>
        </p:nvSpPr>
        <p:spPr bwMode="auto">
          <a:xfrm>
            <a:off x="50686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 name="Group 43"/>
          <p:cNvGrpSpPr/>
          <p:nvPr/>
        </p:nvGrpSpPr>
        <p:grpSpPr>
          <a:xfrm>
            <a:off x="3187700" y="2438400"/>
            <a:ext cx="838200" cy="801708"/>
            <a:chOff x="5105400" y="1275546"/>
            <a:chExt cx="838200" cy="801708"/>
          </a:xfrm>
        </p:grpSpPr>
        <p:grpSp>
          <p:nvGrpSpPr>
            <p:cNvPr id="5" name="Group 22"/>
            <p:cNvGrpSpPr/>
            <p:nvPr/>
          </p:nvGrpSpPr>
          <p:grpSpPr>
            <a:xfrm>
              <a:off x="5105400" y="1295400"/>
              <a:ext cx="838200" cy="781854"/>
              <a:chOff x="2819400" y="1219200"/>
              <a:chExt cx="838200" cy="781854"/>
            </a:xfrm>
          </p:grpSpPr>
          <p:sp>
            <p:nvSpPr>
              <p:cNvPr id="47" name="TextBox 4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48" name="TextBox 47"/>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46" name="TextBox 4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6" name="Group 48"/>
          <p:cNvGrpSpPr/>
          <p:nvPr/>
        </p:nvGrpSpPr>
        <p:grpSpPr>
          <a:xfrm>
            <a:off x="5225172" y="2438400"/>
            <a:ext cx="838200" cy="801708"/>
            <a:chOff x="5105400" y="1275546"/>
            <a:chExt cx="838200" cy="801708"/>
          </a:xfrm>
        </p:grpSpPr>
        <p:grpSp>
          <p:nvGrpSpPr>
            <p:cNvPr id="7" name="Group 22"/>
            <p:cNvGrpSpPr/>
            <p:nvPr/>
          </p:nvGrpSpPr>
          <p:grpSpPr>
            <a:xfrm>
              <a:off x="5105400" y="1295400"/>
              <a:ext cx="838200" cy="781854"/>
              <a:chOff x="2819400" y="1219200"/>
              <a:chExt cx="838200" cy="781854"/>
            </a:xfrm>
          </p:grpSpPr>
          <p:sp>
            <p:nvSpPr>
              <p:cNvPr id="52" name="TextBox 5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53" name="TextBox 5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51" name="TextBox 5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10" name="Group 58"/>
          <p:cNvGrpSpPr/>
          <p:nvPr/>
        </p:nvGrpSpPr>
        <p:grpSpPr>
          <a:xfrm>
            <a:off x="4226364" y="2446756"/>
            <a:ext cx="838200" cy="801708"/>
            <a:chOff x="5105400" y="1275546"/>
            <a:chExt cx="838200" cy="801708"/>
          </a:xfrm>
        </p:grpSpPr>
        <p:grpSp>
          <p:nvGrpSpPr>
            <p:cNvPr id="11" name="Group 22"/>
            <p:cNvGrpSpPr/>
            <p:nvPr/>
          </p:nvGrpSpPr>
          <p:grpSpPr>
            <a:xfrm>
              <a:off x="5105400" y="1295400"/>
              <a:ext cx="838200" cy="781854"/>
              <a:chOff x="2819400" y="1219200"/>
              <a:chExt cx="838200" cy="781854"/>
            </a:xfrm>
          </p:grpSpPr>
          <p:sp>
            <p:nvSpPr>
              <p:cNvPr id="62" name="TextBox 6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63" name="TextBox 6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61" name="TextBox 6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sp>
        <p:nvSpPr>
          <p:cNvPr id="35" name="TextBox 34"/>
          <p:cNvSpPr txBox="1"/>
          <p:nvPr/>
        </p:nvSpPr>
        <p:spPr>
          <a:xfrm>
            <a:off x="2895600" y="4572000"/>
            <a:ext cx="3733800" cy="584775"/>
          </a:xfrm>
          <a:prstGeom prst="rect">
            <a:avLst/>
          </a:prstGeom>
          <a:noFill/>
        </p:spPr>
        <p:txBody>
          <a:bodyPr wrap="square" rtlCol="0">
            <a:spAutoFit/>
          </a:bodyPr>
          <a:lstStyle/>
          <a:p>
            <a:r>
              <a:rPr lang="en-US" sz="3200" dirty="0" smtClean="0">
                <a:solidFill>
                  <a:srgbClr val="0070C0"/>
                </a:solidFill>
                <a:latin typeface="Verdana" pitchFamily="34" charset="0"/>
              </a:rPr>
              <a:t>3 </a:t>
            </a:r>
            <a:r>
              <a:rPr lang="en-US" sz="3200" dirty="0" smtClean="0">
                <a:solidFill>
                  <a:srgbClr val="00B050"/>
                </a:solidFill>
                <a:latin typeface="Verdana" pitchFamily="34" charset="0"/>
              </a:rPr>
              <a:t>light green </a:t>
            </a:r>
            <a:r>
              <a:rPr lang="en-US" sz="3200" dirty="0" smtClean="0">
                <a:solidFill>
                  <a:srgbClr val="0070C0"/>
                </a:solidFill>
                <a:latin typeface="Verdana" pitchFamily="34" charset="0"/>
              </a:rPr>
              <a:t>or  </a:t>
            </a:r>
            <a:endParaRPr lang="en-US" sz="3200" dirty="0">
              <a:solidFill>
                <a:srgbClr val="0070C0"/>
              </a:solidFill>
              <a:latin typeface="Verdana" pitchFamily="34" charset="0"/>
            </a:endParaRPr>
          </a:p>
        </p:txBody>
      </p:sp>
      <p:sp>
        <p:nvSpPr>
          <p:cNvPr id="36" name="TextBox 35"/>
          <p:cNvSpPr txBox="1"/>
          <p:nvPr/>
        </p:nvSpPr>
        <p:spPr>
          <a:xfrm>
            <a:off x="76200" y="53997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denominators when the fractions were subtracted?</a:t>
            </a:r>
            <a:endParaRPr lang="en-US" sz="3200" dirty="0">
              <a:solidFill>
                <a:srgbClr val="0070C0"/>
              </a:solidFill>
              <a:latin typeface="Verdana" pitchFamily="34" charset="0"/>
            </a:endParaRPr>
          </a:p>
        </p:txBody>
      </p:sp>
      <p:graphicFrame>
        <p:nvGraphicFramePr>
          <p:cNvPr id="37" name="Object 36"/>
          <p:cNvGraphicFramePr>
            <a:graphicFrameLocks noChangeAspect="1"/>
          </p:cNvGraphicFramePr>
          <p:nvPr/>
        </p:nvGraphicFramePr>
        <p:xfrm>
          <a:off x="6338888" y="4419600"/>
          <a:ext cx="336550" cy="947738"/>
        </p:xfrm>
        <a:graphic>
          <a:graphicData uri="http://schemas.openxmlformats.org/presentationml/2006/ole">
            <mc:AlternateContent xmlns:mc="http://schemas.openxmlformats.org/markup-compatibility/2006">
              <mc:Choice xmlns:v="urn:schemas-microsoft-com:vml" Requires="v">
                <p:oleObj spid="_x0000_s98312" name="Equation" r:id="rId7" imgW="139680" imgH="393480" progId="Equation.DSMT4">
                  <p:embed/>
                </p:oleObj>
              </mc:Choice>
              <mc:Fallback>
                <p:oleObj name="Equation" r:id="rId7" imgW="1396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8888" y="4419600"/>
                        <a:ext cx="3365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7"/>
          <p:cNvGraphicFramePr>
            <a:graphicFrameLocks noChangeAspect="1"/>
          </p:cNvGraphicFramePr>
          <p:nvPr/>
        </p:nvGraphicFramePr>
        <p:xfrm>
          <a:off x="5148263" y="4419600"/>
          <a:ext cx="1192212" cy="947738"/>
        </p:xfrm>
        <a:graphic>
          <a:graphicData uri="http://schemas.openxmlformats.org/presentationml/2006/ole">
            <mc:AlternateContent xmlns:mc="http://schemas.openxmlformats.org/markup-compatibility/2006">
              <mc:Choice xmlns:v="urn:schemas-microsoft-com:vml" Requires="v">
                <p:oleObj spid="_x0000_s98313" name="Equation" r:id="rId9" imgW="495000" imgH="393480" progId="Equation.DSMT4">
                  <p:embed/>
                </p:oleObj>
              </mc:Choice>
              <mc:Fallback>
                <p:oleObj name="Equation" r:id="rId9" imgW="49500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48263" y="4419600"/>
                        <a:ext cx="11922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Oval 43"/>
          <p:cNvSpPr/>
          <p:nvPr/>
        </p:nvSpPr>
        <p:spPr>
          <a:xfrm>
            <a:off x="4953000" y="4953000"/>
            <a:ext cx="2057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019800" y="3352800"/>
            <a:ext cx="3124200" cy="1077218"/>
          </a:xfrm>
          <a:prstGeom prst="rect">
            <a:avLst/>
          </a:prstGeom>
          <a:noFill/>
        </p:spPr>
        <p:txBody>
          <a:bodyPr wrap="square" rtlCol="0">
            <a:spAutoFit/>
          </a:bodyPr>
          <a:lstStyle/>
          <a:p>
            <a:r>
              <a:rPr lang="en-US" sz="3200" dirty="0" smtClean="0"/>
              <a:t>Denominators stayed the same</a:t>
            </a:r>
            <a:endParaRPr lang="en-US" sz="3200" dirty="0"/>
          </a:p>
        </p:txBody>
      </p:sp>
      <p:sp>
        <p:nvSpPr>
          <p:cNvPr id="49" name="TextBox 48"/>
          <p:cNvSpPr txBox="1"/>
          <p:nvPr/>
        </p:nvSpPr>
        <p:spPr>
          <a:xfrm>
            <a:off x="76200" y="52473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happened to the numerators when the fractions were subtracted?</a:t>
            </a:r>
            <a:endParaRPr lang="en-US" sz="3200" dirty="0">
              <a:solidFill>
                <a:srgbClr val="0070C0"/>
              </a:solidFill>
              <a:latin typeface="Verdana" pitchFamily="34" charset="0"/>
            </a:endParaRPr>
          </a:p>
        </p:txBody>
      </p:sp>
      <p:sp>
        <p:nvSpPr>
          <p:cNvPr id="50" name="TextBox 49"/>
          <p:cNvSpPr txBox="1"/>
          <p:nvPr/>
        </p:nvSpPr>
        <p:spPr>
          <a:xfrm>
            <a:off x="228600" y="3323272"/>
            <a:ext cx="4495800" cy="1477328"/>
          </a:xfrm>
          <a:prstGeom prst="rect">
            <a:avLst/>
          </a:prstGeom>
          <a:noFill/>
        </p:spPr>
        <p:txBody>
          <a:bodyPr wrap="square" rtlCol="0">
            <a:spAutoFit/>
          </a:bodyPr>
          <a:lstStyle/>
          <a:p>
            <a:r>
              <a:rPr lang="en-US" sz="3000" dirty="0" smtClean="0"/>
              <a:t>The second numerator was subtracted from the first to find the difference</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35"/>
                                        </p:tgtEl>
                                      </p:cBhvr>
                                    </p:animEffect>
                                    <p:set>
                                      <p:cBhvr>
                                        <p:cTn id="15" dur="1" fill="hold">
                                          <p:stCondLst>
                                            <p:cond delay="499"/>
                                          </p:stCondLst>
                                        </p:cTn>
                                        <p:tgtEl>
                                          <p:spTgt spid="35"/>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3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fill="hold"/>
                                        <p:tgtEl>
                                          <p:spTgt spid="44"/>
                                        </p:tgtEl>
                                        <p:attrNameLst>
                                          <p:attrName>ppt_x</p:attrName>
                                        </p:attrNameLst>
                                      </p:cBhvr>
                                      <p:tavLst>
                                        <p:tav tm="0">
                                          <p:val>
                                            <p:strVal val="#ppt_x"/>
                                          </p:val>
                                        </p:tav>
                                        <p:tav tm="100000">
                                          <p:val>
                                            <p:strVal val="#ppt_x"/>
                                          </p:val>
                                        </p:tav>
                                      </p:tavLst>
                                    </p:anim>
                                    <p:anim calcmode="lin" valueType="num">
                                      <p:cBhvr additive="base">
                                        <p:cTn id="2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additive="base">
                                        <p:cTn id="32" dur="500" fill="hold"/>
                                        <p:tgtEl>
                                          <p:spTgt spid="45"/>
                                        </p:tgtEl>
                                        <p:attrNameLst>
                                          <p:attrName>ppt_x</p:attrName>
                                        </p:attrNameLst>
                                      </p:cBhvr>
                                      <p:tavLst>
                                        <p:tav tm="0">
                                          <p:val>
                                            <p:strVal val="#ppt_x"/>
                                          </p:val>
                                        </p:tav>
                                        <p:tav tm="100000">
                                          <p:val>
                                            <p:strVal val="#ppt_x"/>
                                          </p:val>
                                        </p:tav>
                                      </p:tavLst>
                                    </p:anim>
                                    <p:anim calcmode="lin" valueType="num">
                                      <p:cBhvr additive="base">
                                        <p:cTn id="3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36"/>
                                        </p:tgtEl>
                                      </p:cBhvr>
                                    </p:animEffect>
                                    <p:set>
                                      <p:cBhvr>
                                        <p:cTn id="38" dur="1" fill="hold">
                                          <p:stCondLst>
                                            <p:cond delay="499"/>
                                          </p:stCondLst>
                                        </p:cTn>
                                        <p:tgtEl>
                                          <p:spTgt spid="3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45"/>
                                        </p:tgtEl>
                                      </p:cBhvr>
                                    </p:animEffect>
                                    <p:set>
                                      <p:cBhvr>
                                        <p:cTn id="43" dur="1" fill="hold">
                                          <p:stCondLst>
                                            <p:cond delay="499"/>
                                          </p:stCondLst>
                                        </p:cTn>
                                        <p:tgtEl>
                                          <p:spTgt spid="4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4" presetClass="path" presetSubtype="0" accel="50000" decel="50000" fill="hold" grpId="1" nodeType="clickEffect">
                                  <p:stCondLst>
                                    <p:cond delay="0"/>
                                  </p:stCondLst>
                                  <p:childTnLst>
                                    <p:animMotion origin="layout" path="M 3.33333E-6 2.13691E-6 L 0.00416 -0.07216 " pathEditMode="relative" rAng="0" ptsTypes="AA">
                                      <p:cBhvr>
                                        <p:cTn id="51" dur="2000" fill="hold"/>
                                        <p:tgtEl>
                                          <p:spTgt spid="44"/>
                                        </p:tgtEl>
                                        <p:attrNameLst>
                                          <p:attrName>ppt_x</p:attrName>
                                          <p:attrName>ppt_y</p:attrName>
                                        </p:attrNameLst>
                                      </p:cBhvr>
                                      <p:rCtr x="200" y="-3600"/>
                                    </p:animMotion>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500" fill="hold"/>
                                        <p:tgtEl>
                                          <p:spTgt spid="50"/>
                                        </p:tgtEl>
                                        <p:attrNameLst>
                                          <p:attrName>ppt_x</p:attrName>
                                        </p:attrNameLst>
                                      </p:cBhvr>
                                      <p:tavLst>
                                        <p:tav tm="0">
                                          <p:val>
                                            <p:strVal val="#ppt_x"/>
                                          </p:val>
                                        </p:tav>
                                        <p:tav tm="100000">
                                          <p:val>
                                            <p:strVal val="#ppt_x"/>
                                          </p:val>
                                        </p:tav>
                                      </p:tavLst>
                                    </p:anim>
                                    <p:anim calcmode="lin" valueType="num">
                                      <p:cBhvr additive="base">
                                        <p:cTn id="57"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p:bldP spid="36" grpId="1"/>
      <p:bldP spid="44" grpId="0" animBg="1"/>
      <p:bldP spid="44" grpId="1" animBg="1"/>
      <p:bldP spid="45" grpId="0"/>
      <p:bldP spid="45" grpId="1"/>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Subtract Fractions – Like Denominators</a:t>
            </a:r>
            <a:endParaRPr lang="en-US" dirty="0"/>
          </a:p>
        </p:txBody>
      </p:sp>
      <p:graphicFrame>
        <p:nvGraphicFramePr>
          <p:cNvPr id="18" name="Object 17"/>
          <p:cNvGraphicFramePr>
            <a:graphicFrameLocks noChangeAspect="1"/>
          </p:cNvGraphicFramePr>
          <p:nvPr/>
        </p:nvGraphicFramePr>
        <p:xfrm>
          <a:off x="685800" y="1371600"/>
          <a:ext cx="887412" cy="947738"/>
        </p:xfrm>
        <a:graphic>
          <a:graphicData uri="http://schemas.openxmlformats.org/presentationml/2006/ole">
            <mc:AlternateContent xmlns:mc="http://schemas.openxmlformats.org/markup-compatibility/2006">
              <mc:Choice xmlns:v="urn:schemas-microsoft-com:vml" Requires="v">
                <p:oleObj spid="_x0000_s99332" name="Equation" r:id="rId3" imgW="368280" imgH="393480" progId="Equation.DSMT4">
                  <p:embed/>
                </p:oleObj>
              </mc:Choice>
              <mc:Fallback>
                <p:oleObj name="Equation" r:id="rId3" imgW="368280" imgH="39348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371600"/>
                        <a:ext cx="887412"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674812" y="1371600"/>
          <a:ext cx="611188" cy="947738"/>
        </p:xfrm>
        <a:graphic>
          <a:graphicData uri="http://schemas.openxmlformats.org/presentationml/2006/ole">
            <mc:AlternateContent xmlns:mc="http://schemas.openxmlformats.org/markup-compatibility/2006">
              <mc:Choice xmlns:v="urn:schemas-microsoft-com:vml" Requires="v">
                <p:oleObj spid="_x0000_s99333" name="Equation" r:id="rId5" imgW="253800" imgH="393480" progId="Equation.DSMT4">
                  <p:embed/>
                </p:oleObj>
              </mc:Choice>
              <mc:Fallback>
                <p:oleObj name="Equation" r:id="rId5" imgW="25380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2" y="1371600"/>
                        <a:ext cx="61118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9"/>
          <p:cNvGrpSpPr/>
          <p:nvPr/>
        </p:nvGrpSpPr>
        <p:grpSpPr>
          <a:xfrm>
            <a:off x="3035300" y="1447800"/>
            <a:ext cx="5118100" cy="914400"/>
            <a:chOff x="1828800" y="609600"/>
            <a:chExt cx="5118100" cy="914400"/>
          </a:xfrm>
        </p:grpSpPr>
        <p:sp>
          <p:nvSpPr>
            <p:cNvPr id="23" name="Rectangle 2"/>
            <p:cNvSpPr>
              <a:spLocks noChangeArrowheads="1"/>
            </p:cNvSpPr>
            <p:nvPr/>
          </p:nvSpPr>
          <p:spPr bwMode="auto">
            <a:xfrm>
              <a:off x="1828800" y="609600"/>
              <a:ext cx="5118100" cy="914400"/>
            </a:xfrm>
            <a:prstGeom prst="rect">
              <a:avLst/>
            </a:prstGeom>
            <a:solidFill>
              <a:srgbClr val="0033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4191000" y="817602"/>
              <a:ext cx="762000" cy="553998"/>
            </a:xfrm>
            <a:prstGeom prst="rect">
              <a:avLst/>
            </a:prstGeom>
            <a:noFill/>
          </p:spPr>
          <p:txBody>
            <a:bodyPr wrap="square" rtlCol="0">
              <a:spAutoFit/>
            </a:bodyPr>
            <a:lstStyle/>
            <a:p>
              <a:r>
                <a:rPr lang="en-US" sz="3000" dirty="0" smtClean="0"/>
                <a:t>1</a:t>
              </a:r>
              <a:endParaRPr lang="en-US" sz="3000" dirty="0"/>
            </a:p>
          </p:txBody>
        </p:sp>
      </p:grpSp>
      <p:sp>
        <p:nvSpPr>
          <p:cNvPr id="40" name="Rectangle 2"/>
          <p:cNvSpPr>
            <a:spLocks noChangeArrowheads="1"/>
          </p:cNvSpPr>
          <p:nvPr/>
        </p:nvSpPr>
        <p:spPr bwMode="auto">
          <a:xfrm>
            <a:off x="40653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2" name="Rectangle 4"/>
          <p:cNvSpPr>
            <a:spLocks noChangeArrowheads="1"/>
          </p:cNvSpPr>
          <p:nvPr/>
        </p:nvSpPr>
        <p:spPr bwMode="auto">
          <a:xfrm>
            <a:off x="30366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43" name="Rectangle 5"/>
          <p:cNvSpPr>
            <a:spLocks noChangeArrowheads="1"/>
          </p:cNvSpPr>
          <p:nvPr/>
        </p:nvSpPr>
        <p:spPr bwMode="auto">
          <a:xfrm>
            <a:off x="5068668" y="2362200"/>
            <a:ext cx="1028700" cy="914400"/>
          </a:xfrm>
          <a:prstGeom prst="rect">
            <a:avLst/>
          </a:prstGeom>
          <a:solidFill>
            <a:srgbClr val="92D05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4" name="Group 43"/>
          <p:cNvGrpSpPr/>
          <p:nvPr/>
        </p:nvGrpSpPr>
        <p:grpSpPr>
          <a:xfrm>
            <a:off x="3187700" y="2438400"/>
            <a:ext cx="838200" cy="801708"/>
            <a:chOff x="5105400" y="1275546"/>
            <a:chExt cx="838200" cy="801708"/>
          </a:xfrm>
        </p:grpSpPr>
        <p:grpSp>
          <p:nvGrpSpPr>
            <p:cNvPr id="5" name="Group 22"/>
            <p:cNvGrpSpPr/>
            <p:nvPr/>
          </p:nvGrpSpPr>
          <p:grpSpPr>
            <a:xfrm>
              <a:off x="5105400" y="1295400"/>
              <a:ext cx="838200" cy="781854"/>
              <a:chOff x="2819400" y="1219200"/>
              <a:chExt cx="838200" cy="781854"/>
            </a:xfrm>
          </p:grpSpPr>
          <p:sp>
            <p:nvSpPr>
              <p:cNvPr id="47" name="TextBox 46"/>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48" name="TextBox 47"/>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46" name="TextBox 45"/>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6" name="Group 48"/>
          <p:cNvGrpSpPr/>
          <p:nvPr/>
        </p:nvGrpSpPr>
        <p:grpSpPr>
          <a:xfrm>
            <a:off x="5225172" y="2438400"/>
            <a:ext cx="838200" cy="801708"/>
            <a:chOff x="5105400" y="1275546"/>
            <a:chExt cx="838200" cy="801708"/>
          </a:xfrm>
        </p:grpSpPr>
        <p:grpSp>
          <p:nvGrpSpPr>
            <p:cNvPr id="7" name="Group 22"/>
            <p:cNvGrpSpPr/>
            <p:nvPr/>
          </p:nvGrpSpPr>
          <p:grpSpPr>
            <a:xfrm>
              <a:off x="5105400" y="1295400"/>
              <a:ext cx="838200" cy="781854"/>
              <a:chOff x="2819400" y="1219200"/>
              <a:chExt cx="838200" cy="781854"/>
            </a:xfrm>
          </p:grpSpPr>
          <p:sp>
            <p:nvSpPr>
              <p:cNvPr id="52" name="TextBox 5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53" name="TextBox 5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51" name="TextBox 5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8" name="Group 58"/>
          <p:cNvGrpSpPr/>
          <p:nvPr/>
        </p:nvGrpSpPr>
        <p:grpSpPr>
          <a:xfrm>
            <a:off x="4226364" y="2446756"/>
            <a:ext cx="838200" cy="801708"/>
            <a:chOff x="5105400" y="1275546"/>
            <a:chExt cx="838200" cy="801708"/>
          </a:xfrm>
        </p:grpSpPr>
        <p:grpSp>
          <p:nvGrpSpPr>
            <p:cNvPr id="9" name="Group 22"/>
            <p:cNvGrpSpPr/>
            <p:nvPr/>
          </p:nvGrpSpPr>
          <p:grpSpPr>
            <a:xfrm>
              <a:off x="5105400" y="1295400"/>
              <a:ext cx="838200" cy="781854"/>
              <a:chOff x="2819400" y="1219200"/>
              <a:chExt cx="838200" cy="781854"/>
            </a:xfrm>
          </p:grpSpPr>
          <p:sp>
            <p:nvSpPr>
              <p:cNvPr id="62" name="TextBox 61"/>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63" name="TextBox 62"/>
              <p:cNvSpPr txBox="1"/>
              <p:nvPr/>
            </p:nvSpPr>
            <p:spPr>
              <a:xfrm>
                <a:off x="2971800" y="1524000"/>
                <a:ext cx="685800" cy="477054"/>
              </a:xfrm>
              <a:prstGeom prst="rect">
                <a:avLst/>
              </a:prstGeom>
              <a:noFill/>
            </p:spPr>
            <p:txBody>
              <a:bodyPr wrap="square" rtlCol="0">
                <a:spAutoFit/>
              </a:bodyPr>
              <a:lstStyle/>
              <a:p>
                <a:r>
                  <a:rPr lang="en-US" sz="2500" dirty="0" smtClean="0"/>
                  <a:t>5</a:t>
                </a:r>
                <a:endParaRPr lang="en-US" sz="2500" dirty="0"/>
              </a:p>
            </p:txBody>
          </p:sp>
        </p:grpSp>
        <p:sp>
          <p:nvSpPr>
            <p:cNvPr id="61" name="TextBox 60"/>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sp>
        <p:nvSpPr>
          <p:cNvPr id="34" name="TextBox 33"/>
          <p:cNvSpPr txBox="1"/>
          <p:nvPr/>
        </p:nvSpPr>
        <p:spPr>
          <a:xfrm>
            <a:off x="0" y="41910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Can we legally trade the difference for fewer fraction strips in another color?</a:t>
            </a:r>
            <a:endParaRPr lang="en-US" sz="3200" dirty="0">
              <a:solidFill>
                <a:srgbClr val="0070C0"/>
              </a:solidFill>
              <a:latin typeface="Verdana" pitchFamily="34" charset="0"/>
            </a:endParaRPr>
          </a:p>
        </p:txBody>
      </p:sp>
      <p:sp>
        <p:nvSpPr>
          <p:cNvPr id="39" name="TextBox 38"/>
          <p:cNvSpPr txBox="1"/>
          <p:nvPr/>
        </p:nvSpPr>
        <p:spPr>
          <a:xfrm>
            <a:off x="381000" y="5181600"/>
            <a:ext cx="7924800" cy="1077218"/>
          </a:xfrm>
          <a:prstGeom prst="rect">
            <a:avLst/>
          </a:prstGeom>
          <a:noFill/>
        </p:spPr>
        <p:txBody>
          <a:bodyPr wrap="square" rtlCol="0">
            <a:spAutoFit/>
          </a:bodyPr>
          <a:lstStyle/>
          <a:p>
            <a:pPr algn="ctr"/>
            <a:r>
              <a:rPr lang="en-US" sz="3200" dirty="0" smtClean="0">
                <a:solidFill>
                  <a:srgbClr val="00B050"/>
                </a:solidFill>
                <a:latin typeface="Verdana" pitchFamily="34" charset="0"/>
              </a:rPr>
              <a:t>No. This tells us that the difference is in </a:t>
            </a:r>
            <a:r>
              <a:rPr lang="en-US" sz="3200" b="1" dirty="0" smtClean="0">
                <a:solidFill>
                  <a:srgbClr val="00B050"/>
                </a:solidFill>
                <a:latin typeface="Verdana" pitchFamily="34" charset="0"/>
              </a:rPr>
              <a:t>simplest form</a:t>
            </a:r>
            <a:r>
              <a:rPr lang="en-US" sz="3200" dirty="0" smtClean="0">
                <a:solidFill>
                  <a:srgbClr val="00B050"/>
                </a:solidFill>
                <a:latin typeface="Verdana" pitchFamily="34" charset="0"/>
              </a:rPr>
              <a:t> </a:t>
            </a:r>
            <a:endParaRPr lang="en-US" sz="3200" dirty="0">
              <a:solidFill>
                <a:srgbClr val="00B05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34"/>
                                        </p:tgtEl>
                                      </p:cBhvr>
                                    </p:animEffect>
                                    <p:set>
                                      <p:cBhvr>
                                        <p:cTn id="11" dur="1" fill="hold">
                                          <p:stCondLst>
                                            <p:cond delay="499"/>
                                          </p:stCondLst>
                                        </p:cTn>
                                        <p:tgtEl>
                                          <p:spTgt spid="3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3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3190</TotalTime>
  <Words>848</Words>
  <Application>Microsoft Office PowerPoint</Application>
  <PresentationFormat>On-screen Show (4:3)</PresentationFormat>
  <Paragraphs>325</Paragraphs>
  <Slides>35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Equation</vt:lpstr>
      <vt:lpstr>PowerPoint Presentation</vt:lpstr>
      <vt:lpstr>[objective]</vt:lpstr>
      <vt:lpstr>[my skills]</vt:lpstr>
      <vt:lpstr>[essential questions]</vt:lpstr>
      <vt:lpstr>[lesson]</vt:lpstr>
      <vt:lpstr>[Cooperative Pairs] </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Subtract Fractions – Like Denominators</vt:lpstr>
      <vt:lpstr>Fractions Foldable</vt:lpstr>
      <vt:lpstr>Fractions Foldable</vt:lpstr>
      <vt:lpstr>PowerPoint Presentation</vt:lpstr>
      <vt:lpstr>PowerPoint Presentation</vt:lpstr>
      <vt:lpstr>PowerPoint Presentation</vt:lpstr>
      <vt:lpstr>PowerPoint Presentation</vt:lpstr>
      <vt:lpstr>PowerPoint Presentation</vt:lpstr>
      <vt:lpstr>PowerPoint Presentation</vt:lpstr>
      <vt:lpstr>[essential questions]</vt:lpstr>
      <vt:lpstr>[essential questions]</vt:lpstr>
      <vt:lpstr>[essential questions]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Multiplication</dc:title>
  <dc:creator>user300</dc:creator>
  <cp:lastModifiedBy>Lisa Schueren</cp:lastModifiedBy>
  <cp:revision>74</cp:revision>
  <dcterms:created xsi:type="dcterms:W3CDTF">2010-11-04T13:39:21Z</dcterms:created>
  <dcterms:modified xsi:type="dcterms:W3CDTF">2011-05-23T18:54:36Z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