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7" r:id="rId2"/>
    <p:sldId id="467" r:id="rId3"/>
    <p:sldId id="468" r:id="rId4"/>
    <p:sldId id="469" r:id="rId5"/>
    <p:sldId id="472" r:id="rId6"/>
    <p:sldId id="466" r:id="rId7"/>
    <p:sldId id="372" r:id="rId8"/>
    <p:sldId id="474" r:id="rId9"/>
    <p:sldId id="476" r:id="rId10"/>
    <p:sldId id="477" r:id="rId11"/>
    <p:sldId id="478" r:id="rId12"/>
    <p:sldId id="479" r:id="rId13"/>
    <p:sldId id="480" r:id="rId14"/>
    <p:sldId id="481" r:id="rId15"/>
    <p:sldId id="482" r:id="rId16"/>
    <p:sldId id="483" r:id="rId17"/>
    <p:sldId id="420" r:id="rId18"/>
    <p:sldId id="465" r:id="rId19"/>
    <p:sldId id="451" r:id="rId20"/>
    <p:sldId id="423" r:id="rId21"/>
    <p:sldId id="473" r:id="rId22"/>
    <p:sldId id="288" r:id="rId23"/>
    <p:sldId id="289" r:id="rId24"/>
    <p:sldId id="290" r:id="rId25"/>
    <p:sldId id="291" r:id="rId26"/>
    <p:sldId id="292" r:id="rId27"/>
    <p:sldId id="296" r:id="rId28"/>
    <p:sldId id="293" r:id="rId29"/>
    <p:sldId id="470" r:id="rId30"/>
    <p:sldId id="47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30D0"/>
    <a:srgbClr val="0C10B4"/>
    <a:srgbClr val="FDFA7E"/>
    <a:srgbClr val="FDFDC7"/>
    <a:srgbClr val="FC10BE"/>
    <a:srgbClr val="582A04"/>
    <a:srgbClr val="B2F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98" autoAdjust="0"/>
    <p:restoredTop sz="94660"/>
  </p:normalViewPr>
  <p:slideViewPr>
    <p:cSldViewPr>
      <p:cViewPr varScale="1">
        <p:scale>
          <a:sx n="51" d="100"/>
          <a:sy n="51" d="100"/>
        </p:scale>
        <p:origin x="-96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33.wmf"/><Relationship Id="rId6" Type="http://schemas.openxmlformats.org/officeDocument/2006/relationships/image" Target="../media/image29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F7177-AFCC-41A2-BF7F-7CEC83ABF124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12CEF-7A86-4915-AF0B-1C204A786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0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F90E2-BDF0-414A-AFC1-492B5D685FBE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12CEF-7A86-4915-AF0B-1C204A7864A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D578D-B2AF-458F-8473-EF390A6B5D43}" type="slidenum">
              <a:rPr lang="en-US"/>
              <a:pPr/>
              <a:t>29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F90E2-BDF0-414A-AFC1-492B5D685FBE}" type="slidenum">
              <a:rPr lang="en-US"/>
              <a:pPr/>
              <a:t>30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4497-8322-420B-A6A0-CD87B72ABB4A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7E822-E80F-424A-957A-E8D647D0E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27.wmf"/><Relationship Id="rId26" Type="http://schemas.openxmlformats.org/officeDocument/2006/relationships/oleObject" Target="../embeddings/oleObject38.bin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33.bin"/><Relationship Id="rId25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29" Type="http://schemas.openxmlformats.org/officeDocument/2006/relationships/image" Target="../media/image3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0.bin"/><Relationship Id="rId24" Type="http://schemas.openxmlformats.org/officeDocument/2006/relationships/oleObject" Target="../embeddings/oleObject37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image" Target="../media/image29.wmf"/><Relationship Id="rId28" Type="http://schemas.openxmlformats.org/officeDocument/2006/relationships/oleObject" Target="../embeddings/oleObject39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5.wmf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image" Target="../media/image29.wmf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3200400" y="1600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>
              <a:latin typeface="Garamond" pitchFamily="18" charset="0"/>
            </a:endParaRP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1295400" y="1066800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endParaRPr lang="en-US" sz="8000">
              <a:latin typeface="Franklin Gothic Medium" pitchFamily="34" charset="0"/>
            </a:endParaRPr>
          </a:p>
        </p:txBody>
      </p:sp>
      <p:sp>
        <p:nvSpPr>
          <p:cNvPr id="3079" name="Text Box 18"/>
          <p:cNvSpPr txBox="1">
            <a:spLocks noChangeArrowheads="1"/>
          </p:cNvSpPr>
          <p:nvPr/>
        </p:nvSpPr>
        <p:spPr bwMode="auto">
          <a:xfrm>
            <a:off x="-259168" y="1219200"/>
            <a:ext cx="9575058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latin typeface="Arial" pitchFamily="34" charset="0"/>
                <a:cs typeface="Arial" pitchFamily="34" charset="0"/>
              </a:rPr>
              <a:t>Lesson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19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 </a:t>
            </a:r>
            <a:r>
              <a:rPr lang="en-US" sz="5500" b="1" dirty="0" smtClean="0">
                <a:latin typeface="Arial" pitchFamily="34" charset="0"/>
                <a:cs typeface="Arial" pitchFamily="34" charset="0"/>
              </a:rPr>
              <a:t>Subtract Mixed Fractions – </a:t>
            </a:r>
          </a:p>
          <a:p>
            <a:pPr algn="ctr"/>
            <a:r>
              <a:rPr lang="en-US" sz="5500" b="1" dirty="0" smtClean="0">
                <a:latin typeface="Arial" pitchFamily="34" charset="0"/>
                <a:cs typeface="Arial" pitchFamily="34" charset="0"/>
              </a:rPr>
              <a:t>Like Denominators</a:t>
            </a:r>
            <a:endParaRPr lang="en-US" sz="5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Level D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200525"/>
            <a:ext cx="15240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 Mixed Fractions – </a:t>
            </a:r>
            <a:br>
              <a:rPr lang="en-US" dirty="0" smtClean="0"/>
            </a:br>
            <a:r>
              <a:rPr lang="en-US" dirty="0" smtClean="0"/>
              <a:t>Like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    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919288" y="1333500"/>
          <a:ext cx="16859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0" name="Equation" r:id="rId3" imgW="444240" imgH="393480" progId="Equation.DSMT4">
                  <p:embed/>
                </p:oleObj>
              </mc:Choice>
              <mc:Fallback>
                <p:oleObj name="Equation" r:id="rId3" imgW="4442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1333500"/>
                        <a:ext cx="1685925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5334000" y="1333500"/>
          <a:ext cx="10112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1" name="Equation" r:id="rId5" imgW="266400" imgH="393480" progId="Equation.DSMT4">
                  <p:embed/>
                </p:oleObj>
              </mc:Choice>
              <mc:Fallback>
                <p:oleObj name="Equation" r:id="rId5" imgW="2664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333500"/>
                        <a:ext cx="101123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0" y="44853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Verdana" pitchFamily="34" charset="0"/>
              </a:rPr>
              <a:t>Can we legally trade the difference for fewer fraction strips in another color?</a:t>
            </a:r>
            <a:endParaRPr lang="en-US" sz="3200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" y="55626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Verdana" pitchFamily="34" charset="0"/>
              </a:rPr>
              <a:t>Yes. Let’s replace our fraction strips with fewer strips</a:t>
            </a:r>
            <a:r>
              <a:rPr lang="en-US" sz="3200" b="1" dirty="0" smtClean="0">
                <a:solidFill>
                  <a:srgbClr val="00B050"/>
                </a:solidFill>
                <a:latin typeface="Verdana" pitchFamily="34" charset="0"/>
              </a:rPr>
              <a:t>!</a:t>
            </a:r>
            <a:r>
              <a:rPr lang="en-US" sz="3200" dirty="0" smtClean="0">
                <a:solidFill>
                  <a:srgbClr val="00B050"/>
                </a:solidFill>
                <a:latin typeface="Verdana" pitchFamily="34" charset="0"/>
              </a:rPr>
              <a:t> </a:t>
            </a:r>
            <a:endParaRPr lang="en-US" sz="3200" dirty="0">
              <a:solidFill>
                <a:srgbClr val="00B050"/>
              </a:solidFill>
              <a:latin typeface="Verdana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6400800" y="1333500"/>
          <a:ext cx="10112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2" name="Equation" r:id="rId7" imgW="266400" imgH="393480" progId="Equation.DSMT4">
                  <p:embed/>
                </p:oleObj>
              </mc:Choice>
              <mc:Fallback>
                <p:oleObj name="Equation" r:id="rId7" imgW="2664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333500"/>
                        <a:ext cx="101123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13716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3622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3528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3340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3246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371600" y="3505200"/>
            <a:ext cx="1981200" cy="762000"/>
          </a:xfrm>
          <a:prstGeom prst="rect">
            <a:avLst/>
          </a:prstGeom>
          <a:solidFill>
            <a:srgbClr val="00B05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352800" y="3505200"/>
            <a:ext cx="19812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343400" y="2590800"/>
            <a:ext cx="990600" cy="762000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52800" y="2590800"/>
            <a:ext cx="990600" cy="762000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362200" y="2590800"/>
            <a:ext cx="990600" cy="762000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371600" y="2590800"/>
            <a:ext cx="990600" cy="762000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" name="Object 87"/>
          <p:cNvGraphicFramePr>
            <a:graphicFrameLocks noChangeAspect="1"/>
          </p:cNvGraphicFramePr>
          <p:nvPr/>
        </p:nvGraphicFramePr>
        <p:xfrm>
          <a:off x="3505200" y="1333500"/>
          <a:ext cx="18780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93" name="Equation" r:id="rId9" imgW="495000" imgH="393480" progId="Equation.DSMT4">
                  <p:embed/>
                </p:oleObj>
              </mc:Choice>
              <mc:Fallback>
                <p:oleObj name="Equation" r:id="rId9" imgW="4950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333500"/>
                        <a:ext cx="18780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1371600" y="3505200"/>
            <a:ext cx="5943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352800" y="3505200"/>
            <a:ext cx="1981200" cy="762000"/>
          </a:xfrm>
          <a:prstGeom prst="rect">
            <a:avLst/>
          </a:prstGeom>
          <a:solidFill>
            <a:srgbClr val="00B05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3" grpId="0" animBg="1"/>
      <p:bldP spid="55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 Mixed Fractions – </a:t>
            </a:r>
            <a:br>
              <a:rPr lang="en-US" dirty="0" smtClean="0"/>
            </a:br>
            <a:r>
              <a:rPr lang="en-US" dirty="0" smtClean="0"/>
              <a:t>Like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    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919288" y="1333500"/>
          <a:ext cx="16859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4" name="Equation" r:id="rId3" imgW="444240" imgH="393480" progId="Equation.DSMT4">
                  <p:embed/>
                </p:oleObj>
              </mc:Choice>
              <mc:Fallback>
                <p:oleObj name="Equation" r:id="rId3" imgW="4442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1333500"/>
                        <a:ext cx="1685925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14400" y="48254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Verdana" pitchFamily="34" charset="0"/>
              </a:rPr>
              <a:t>Take away the second fraction.</a:t>
            </a:r>
            <a:endParaRPr lang="en-US" sz="3200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715000" y="2667000"/>
            <a:ext cx="14478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200" y="2667000"/>
            <a:ext cx="14478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819400" y="2667000"/>
            <a:ext cx="14478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371600" y="2667000"/>
            <a:ext cx="14478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" name="Object 87"/>
          <p:cNvGraphicFramePr>
            <a:graphicFrameLocks noChangeAspect="1"/>
          </p:cNvGraphicFramePr>
          <p:nvPr/>
        </p:nvGraphicFramePr>
        <p:xfrm>
          <a:off x="3505200" y="1333500"/>
          <a:ext cx="18780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5" name="Equation" r:id="rId5" imgW="495000" imgH="393480" progId="Equation.DSMT4">
                  <p:embed/>
                </p:oleObj>
              </mc:Choice>
              <mc:Fallback>
                <p:oleObj name="Equation" r:id="rId5" imgW="4950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333500"/>
                        <a:ext cx="18780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5715000" y="26670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200" y="26670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19400" y="26670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71600" y="26670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715000" y="36576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67200" y="36576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819400" y="36576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371600" y="36576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371600" y="3657600"/>
            <a:ext cx="14478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819400" y="3657600"/>
            <a:ext cx="14478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371600" y="2667000"/>
            <a:ext cx="5791200" cy="762000"/>
          </a:xfrm>
          <a:prstGeom prst="rect">
            <a:avLst/>
          </a:prstGeom>
          <a:solidFill>
            <a:srgbClr val="0C10B4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81"/>
          <p:cNvGrpSpPr/>
          <p:nvPr/>
        </p:nvGrpSpPr>
        <p:grpSpPr>
          <a:xfrm>
            <a:off x="2819400" y="3657600"/>
            <a:ext cx="1447800" cy="762000"/>
            <a:chOff x="1371600" y="2590800"/>
            <a:chExt cx="990600" cy="762000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78"/>
          <p:cNvGrpSpPr/>
          <p:nvPr/>
        </p:nvGrpSpPr>
        <p:grpSpPr>
          <a:xfrm>
            <a:off x="1371600" y="3657600"/>
            <a:ext cx="1447800" cy="762000"/>
            <a:chOff x="1371600" y="2590800"/>
            <a:chExt cx="990600" cy="762000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75"/>
          <p:cNvGrpSpPr/>
          <p:nvPr/>
        </p:nvGrpSpPr>
        <p:grpSpPr>
          <a:xfrm>
            <a:off x="5715000" y="2667000"/>
            <a:ext cx="1447800" cy="762000"/>
            <a:chOff x="1371600" y="2590800"/>
            <a:chExt cx="990600" cy="76200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9813" name="Object 5"/>
          <p:cNvGraphicFramePr>
            <a:graphicFrameLocks noChangeAspect="1"/>
          </p:cNvGraphicFramePr>
          <p:nvPr/>
        </p:nvGraphicFramePr>
        <p:xfrm>
          <a:off x="5334000" y="1333500"/>
          <a:ext cx="10112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6" name="Equation" r:id="rId7" imgW="266400" imgH="393480" progId="Equation.DSMT4">
                  <p:embed/>
                </p:oleObj>
              </mc:Choice>
              <mc:Fallback>
                <p:oleObj name="Equation" r:id="rId7" imgW="2664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333500"/>
                        <a:ext cx="101123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2" grpId="0" animBg="1"/>
      <p:bldP spid="63" grpId="0" animBg="1"/>
      <p:bldP spid="67" grpId="0" animBg="1"/>
      <p:bldP spid="68" grpId="0" animBg="1"/>
      <p:bldP spid="58" grpId="1" animBg="1"/>
      <p:bldP spid="64" grpId="1" animBg="1"/>
      <p:bldP spid="69" grpId="0" animBg="1"/>
      <p:bldP spid="6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 Mixed Fractions – </a:t>
            </a:r>
            <a:br>
              <a:rPr lang="en-US" dirty="0" smtClean="0"/>
            </a:br>
            <a:r>
              <a:rPr lang="en-US" dirty="0" smtClean="0"/>
              <a:t>Like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    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919288" y="1333500"/>
          <a:ext cx="16859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7" name="Equation" r:id="rId3" imgW="444240" imgH="393480" progId="Equation.DSMT4">
                  <p:embed/>
                </p:oleObj>
              </mc:Choice>
              <mc:Fallback>
                <p:oleObj name="Equation" r:id="rId3" imgW="4442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1333500"/>
                        <a:ext cx="1685925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5334000" y="1333500"/>
          <a:ext cx="10112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8" name="Equation" r:id="rId5" imgW="266400" imgH="393480" progId="Equation.DSMT4">
                  <p:embed/>
                </p:oleObj>
              </mc:Choice>
              <mc:Fallback>
                <p:oleObj name="Equation" r:id="rId5" imgW="2664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333500"/>
                        <a:ext cx="101123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62"/>
          <p:cNvSpPr/>
          <p:nvPr/>
        </p:nvSpPr>
        <p:spPr>
          <a:xfrm>
            <a:off x="4267200" y="2667000"/>
            <a:ext cx="14478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819400" y="2667000"/>
            <a:ext cx="14478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371600" y="2667000"/>
            <a:ext cx="14478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" name="Object 87"/>
          <p:cNvGraphicFramePr>
            <a:graphicFrameLocks noChangeAspect="1"/>
          </p:cNvGraphicFramePr>
          <p:nvPr/>
        </p:nvGraphicFramePr>
        <p:xfrm>
          <a:off x="3505200" y="1333500"/>
          <a:ext cx="18780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9" name="Equation" r:id="rId7" imgW="495000" imgH="393480" progId="Equation.DSMT4">
                  <p:embed/>
                </p:oleObj>
              </mc:Choice>
              <mc:Fallback>
                <p:oleObj name="Equation" r:id="rId7" imgW="4950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333500"/>
                        <a:ext cx="18780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5715000" y="26670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267200" y="26670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819400" y="26670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71600" y="26670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715000" y="36576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267200" y="36576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819400" y="36576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371600" y="3657600"/>
            <a:ext cx="1447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-152400" y="44853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Verdana" pitchFamily="34" charset="0"/>
              </a:rPr>
              <a:t>Can we legally trade the difference for fewer fraction strips in another color?</a:t>
            </a:r>
            <a:endParaRPr lang="en-US" sz="3200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43000" y="5562600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Verdana" pitchFamily="34" charset="0"/>
              </a:rPr>
              <a:t>No, so our fraction is in </a:t>
            </a:r>
            <a:r>
              <a:rPr lang="en-US" sz="3200" b="1" dirty="0" smtClean="0">
                <a:solidFill>
                  <a:srgbClr val="00B050"/>
                </a:solidFill>
                <a:latin typeface="Verdana" pitchFamily="34" charset="0"/>
              </a:rPr>
              <a:t>simplest form!</a:t>
            </a:r>
            <a:r>
              <a:rPr lang="en-US" sz="3200" dirty="0" smtClean="0">
                <a:solidFill>
                  <a:srgbClr val="00B050"/>
                </a:solidFill>
                <a:latin typeface="Verdana" pitchFamily="34" charset="0"/>
              </a:rPr>
              <a:t> </a:t>
            </a:r>
            <a:endParaRPr lang="en-US" sz="3200" dirty="0">
              <a:solidFill>
                <a:srgbClr val="00B05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 Mixed Fractions – </a:t>
            </a:r>
            <a:br>
              <a:rPr lang="en-US" dirty="0" smtClean="0"/>
            </a:br>
            <a:r>
              <a:rPr lang="en-US" dirty="0" smtClean="0"/>
              <a:t>Like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    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524000" y="1333500"/>
          <a:ext cx="19256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4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33500"/>
                        <a:ext cx="192563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14400" y="63246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Verdana" pitchFamily="34" charset="0"/>
              </a:rPr>
              <a:t>Take away the second fraction.</a:t>
            </a:r>
            <a:endParaRPr lang="en-US" sz="3200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88" name="Object 87"/>
          <p:cNvGraphicFramePr>
            <a:graphicFrameLocks noChangeAspect="1"/>
          </p:cNvGraphicFramePr>
          <p:nvPr/>
        </p:nvGraphicFramePr>
        <p:xfrm>
          <a:off x="3276600" y="1333500"/>
          <a:ext cx="22066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5" name="Equation" r:id="rId5" imgW="622080" imgH="393480" progId="Equation.DSMT4">
                  <p:embed/>
                </p:oleObj>
              </mc:Choice>
              <mc:Fallback>
                <p:oleObj name="Equation" r:id="rId5" imgW="6220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33500"/>
                        <a:ext cx="2206625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16002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860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718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576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0292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7150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4008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002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2860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9718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6576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3434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0292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7150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4008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6002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2860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9718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6576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3434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0292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7150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4008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600200" y="55626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2286000" y="55626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2971800" y="55626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657600" y="55626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343400" y="55626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029200" y="55626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715000" y="55626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00800" y="55626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600200" y="3581400"/>
            <a:ext cx="5486400" cy="762000"/>
          </a:xfrm>
          <a:prstGeom prst="rect">
            <a:avLst/>
          </a:prstGeom>
          <a:solidFill>
            <a:srgbClr val="0C10B4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600200" y="4572000"/>
            <a:ext cx="5486400" cy="762000"/>
          </a:xfrm>
          <a:prstGeom prst="rect">
            <a:avLst/>
          </a:prstGeom>
          <a:solidFill>
            <a:srgbClr val="0C10B4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600200" y="2590800"/>
            <a:ext cx="5486400" cy="762000"/>
          </a:xfrm>
          <a:prstGeom prst="rect">
            <a:avLst/>
          </a:prstGeom>
          <a:solidFill>
            <a:srgbClr val="0C10B4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6002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2860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9718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6576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3434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0292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7150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4008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6002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2860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9718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6576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3434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0292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7150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4008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600200" y="45720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286000" y="45720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971800" y="45720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3657600" y="45720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343400" y="45720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5029200" y="45720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715000" y="45720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6400800" y="45720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1600200" y="55626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81"/>
          <p:cNvGrpSpPr/>
          <p:nvPr/>
        </p:nvGrpSpPr>
        <p:grpSpPr>
          <a:xfrm>
            <a:off x="6400800" y="4572000"/>
            <a:ext cx="685800" cy="762000"/>
            <a:chOff x="1371600" y="2590800"/>
            <a:chExt cx="990600" cy="762000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81"/>
          <p:cNvGrpSpPr/>
          <p:nvPr/>
        </p:nvGrpSpPr>
        <p:grpSpPr>
          <a:xfrm>
            <a:off x="5715000" y="4572000"/>
            <a:ext cx="685800" cy="762000"/>
            <a:chOff x="1371600" y="2590800"/>
            <a:chExt cx="990600" cy="762000"/>
          </a:xfrm>
        </p:grpSpPr>
        <p:cxnSp>
          <p:nvCxnSpPr>
            <p:cNvPr id="113" name="Straight Connector 112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81"/>
          <p:cNvGrpSpPr/>
          <p:nvPr/>
        </p:nvGrpSpPr>
        <p:grpSpPr>
          <a:xfrm>
            <a:off x="5029200" y="4572000"/>
            <a:ext cx="685800" cy="762000"/>
            <a:chOff x="1371600" y="2590800"/>
            <a:chExt cx="990600" cy="762000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81"/>
          <p:cNvGrpSpPr/>
          <p:nvPr/>
        </p:nvGrpSpPr>
        <p:grpSpPr>
          <a:xfrm>
            <a:off x="4343400" y="4572000"/>
            <a:ext cx="685800" cy="762000"/>
            <a:chOff x="1371600" y="2590800"/>
            <a:chExt cx="990600" cy="762000"/>
          </a:xfrm>
        </p:grpSpPr>
        <p:cxnSp>
          <p:nvCxnSpPr>
            <p:cNvPr id="119" name="Straight Connector 118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81"/>
          <p:cNvGrpSpPr/>
          <p:nvPr/>
        </p:nvGrpSpPr>
        <p:grpSpPr>
          <a:xfrm>
            <a:off x="3657600" y="4572000"/>
            <a:ext cx="685800" cy="762000"/>
            <a:chOff x="1371600" y="2590800"/>
            <a:chExt cx="990600" cy="762000"/>
          </a:xfrm>
        </p:grpSpPr>
        <p:cxnSp>
          <p:nvCxnSpPr>
            <p:cNvPr id="122" name="Straight Connector 121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81"/>
          <p:cNvGrpSpPr/>
          <p:nvPr/>
        </p:nvGrpSpPr>
        <p:grpSpPr>
          <a:xfrm>
            <a:off x="2971800" y="4572000"/>
            <a:ext cx="685800" cy="762000"/>
            <a:chOff x="1371600" y="2590800"/>
            <a:chExt cx="990600" cy="762000"/>
          </a:xfrm>
        </p:grpSpPr>
        <p:cxnSp>
          <p:nvCxnSpPr>
            <p:cNvPr id="125" name="Straight Connector 124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81"/>
          <p:cNvGrpSpPr/>
          <p:nvPr/>
        </p:nvGrpSpPr>
        <p:grpSpPr>
          <a:xfrm>
            <a:off x="2286000" y="4572000"/>
            <a:ext cx="685800" cy="762000"/>
            <a:chOff x="1371600" y="2590800"/>
            <a:chExt cx="990600" cy="762000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81"/>
          <p:cNvGrpSpPr/>
          <p:nvPr/>
        </p:nvGrpSpPr>
        <p:grpSpPr>
          <a:xfrm>
            <a:off x="1600200" y="4572000"/>
            <a:ext cx="685800" cy="762000"/>
            <a:chOff x="1371600" y="2590800"/>
            <a:chExt cx="990600" cy="762000"/>
          </a:xfrm>
        </p:grpSpPr>
        <p:cxnSp>
          <p:nvCxnSpPr>
            <p:cNvPr id="131" name="Straight Connector 130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81"/>
          <p:cNvGrpSpPr/>
          <p:nvPr/>
        </p:nvGrpSpPr>
        <p:grpSpPr>
          <a:xfrm>
            <a:off x="1600200" y="5562600"/>
            <a:ext cx="685800" cy="762000"/>
            <a:chOff x="1371600" y="2590800"/>
            <a:chExt cx="990600" cy="762000"/>
          </a:xfrm>
        </p:grpSpPr>
        <p:cxnSp>
          <p:nvCxnSpPr>
            <p:cNvPr id="134" name="Straight Connector 133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81"/>
          <p:cNvGrpSpPr/>
          <p:nvPr/>
        </p:nvGrpSpPr>
        <p:grpSpPr>
          <a:xfrm>
            <a:off x="6400800" y="3581400"/>
            <a:ext cx="685800" cy="762000"/>
            <a:chOff x="1371600" y="2590800"/>
            <a:chExt cx="990600" cy="762000"/>
          </a:xfrm>
        </p:grpSpPr>
        <p:cxnSp>
          <p:nvCxnSpPr>
            <p:cNvPr id="137" name="Straight Connector 136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81"/>
          <p:cNvGrpSpPr/>
          <p:nvPr/>
        </p:nvGrpSpPr>
        <p:grpSpPr>
          <a:xfrm>
            <a:off x="5715000" y="3581400"/>
            <a:ext cx="685800" cy="762000"/>
            <a:chOff x="1371600" y="2590800"/>
            <a:chExt cx="990600" cy="762000"/>
          </a:xfrm>
        </p:grpSpPr>
        <p:cxnSp>
          <p:nvCxnSpPr>
            <p:cNvPr id="140" name="Straight Connector 139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2" grpId="0" animBg="1"/>
      <p:bldP spid="82" grpId="1" animBg="1"/>
      <p:bldP spid="85" grpId="0" animBg="1"/>
      <p:bldP spid="85" grpId="1" animBg="1"/>
      <p:bldP spid="69" grpId="0" animBg="1"/>
      <p:bldP spid="69" grpId="1" animBg="1"/>
      <p:bldP spid="86" grpId="0" animBg="1"/>
      <p:bldP spid="87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 Mixed Fractions – </a:t>
            </a:r>
            <a:br>
              <a:rPr lang="en-US" dirty="0" smtClean="0"/>
            </a:br>
            <a:r>
              <a:rPr lang="en-US" dirty="0" smtClean="0"/>
              <a:t>Like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1"/>
            <a:ext cx="8534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    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524000" y="1333500"/>
          <a:ext cx="19256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1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33500"/>
                        <a:ext cx="192563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87"/>
          <p:cNvGraphicFramePr>
            <a:graphicFrameLocks noChangeAspect="1"/>
          </p:cNvGraphicFramePr>
          <p:nvPr/>
        </p:nvGraphicFramePr>
        <p:xfrm>
          <a:off x="3297239" y="1333500"/>
          <a:ext cx="21336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2" name="Equation" r:id="rId5" imgW="622080" imgH="393480" progId="Equation.DSMT4">
                  <p:embed/>
                </p:oleObj>
              </mc:Choice>
              <mc:Fallback>
                <p:oleObj name="Equation" r:id="rId5" imgW="6220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9" y="1333500"/>
                        <a:ext cx="21336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16002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860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718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576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0292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7150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4008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002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2860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9718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6576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3434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0292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7150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4008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6002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2860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9718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6576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43434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0292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7150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400800" y="45720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600200" y="5562600"/>
            <a:ext cx="1371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971800" y="5562600"/>
            <a:ext cx="1371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343400" y="5562600"/>
            <a:ext cx="1371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715000" y="5562600"/>
            <a:ext cx="1371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600200" y="4572000"/>
            <a:ext cx="5486400" cy="762000"/>
          </a:xfrm>
          <a:prstGeom prst="rect">
            <a:avLst/>
          </a:prstGeom>
          <a:solidFill>
            <a:srgbClr val="0C10B4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6002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2860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9718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6576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3434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0292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7150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4008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6002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2860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9718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6576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3434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0292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2" name="Object 111"/>
          <p:cNvGraphicFramePr>
            <a:graphicFrameLocks noChangeAspect="1"/>
          </p:cNvGraphicFramePr>
          <p:nvPr/>
        </p:nvGraphicFramePr>
        <p:xfrm>
          <a:off x="6497638" y="1333500"/>
          <a:ext cx="12509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3" name="Equation" r:id="rId7" imgW="330120" imgH="393480" progId="Equation.DSMT4">
                  <p:embed/>
                </p:oleObj>
              </mc:Choice>
              <mc:Fallback>
                <p:oleObj name="Equation" r:id="rId7" imgW="3301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7638" y="1333500"/>
                        <a:ext cx="125095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14"/>
          <p:cNvGraphicFramePr>
            <a:graphicFrameLocks noChangeAspect="1"/>
          </p:cNvGraphicFramePr>
          <p:nvPr/>
        </p:nvGraphicFramePr>
        <p:xfrm>
          <a:off x="7696200" y="1333500"/>
          <a:ext cx="12509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4" name="Equation" r:id="rId9" imgW="330120" imgH="393480" progId="Equation.DSMT4">
                  <p:embed/>
                </p:oleObj>
              </mc:Choice>
              <mc:Fallback>
                <p:oleObj name="Equation" r:id="rId9" imgW="3301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1333500"/>
                        <a:ext cx="125095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Rectangle 117"/>
          <p:cNvSpPr/>
          <p:nvPr/>
        </p:nvSpPr>
        <p:spPr>
          <a:xfrm>
            <a:off x="1600200" y="5562600"/>
            <a:ext cx="13716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2971800" y="5562600"/>
            <a:ext cx="13716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4343400" y="5562600"/>
            <a:ext cx="13716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1600200" y="2590800"/>
            <a:ext cx="5486400" cy="762000"/>
          </a:xfrm>
          <a:prstGeom prst="rect">
            <a:avLst/>
          </a:prstGeom>
          <a:solidFill>
            <a:srgbClr val="0C10B4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0" name="Object 129"/>
          <p:cNvGraphicFramePr>
            <a:graphicFrameLocks noChangeAspect="1"/>
          </p:cNvGraphicFramePr>
          <p:nvPr/>
        </p:nvGraphicFramePr>
        <p:xfrm>
          <a:off x="5278438" y="1333500"/>
          <a:ext cx="12509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5" name="Equation" r:id="rId11" imgW="330120" imgH="393480" progId="Equation.DSMT4">
                  <p:embed/>
                </p:oleObj>
              </mc:Choice>
              <mc:Fallback>
                <p:oleObj name="Equation" r:id="rId11" imgW="33012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8" y="1333500"/>
                        <a:ext cx="125095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5" grpId="0" animBg="1"/>
      <p:bldP spid="66" grpId="0" animBg="1"/>
      <p:bldP spid="71" grpId="0" animBg="1"/>
      <p:bldP spid="75" grpId="0" animBg="1"/>
      <p:bldP spid="76" grpId="0" animBg="1"/>
      <p:bldP spid="79" grpId="0" animBg="1"/>
      <p:bldP spid="69" grpId="0" animBg="1"/>
      <p:bldP spid="118" grpId="0" animBg="1"/>
      <p:bldP spid="121" grpId="0" animBg="1"/>
      <p:bldP spid="124" grpId="0" animBg="1"/>
      <p:bldP spid="1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 Mixed Fractions – </a:t>
            </a:r>
            <a:br>
              <a:rPr lang="en-US" dirty="0" smtClean="0"/>
            </a:br>
            <a:r>
              <a:rPr lang="en-US" dirty="0" smtClean="0"/>
              <a:t>Like Denominators</a:t>
            </a:r>
            <a:endParaRPr lang="en-US" dirty="0"/>
          </a:p>
        </p:txBody>
      </p:sp>
      <p:graphicFrame>
        <p:nvGraphicFramePr>
          <p:cNvPr id="21" name="Object 1"/>
          <p:cNvGraphicFramePr>
            <a:graphicFrameLocks noChangeAspect="1"/>
          </p:cNvGraphicFramePr>
          <p:nvPr/>
        </p:nvGraphicFramePr>
        <p:xfrm>
          <a:off x="584200" y="1736725"/>
          <a:ext cx="889000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7" name="Equation" r:id="rId3" imgW="215640" imgH="393480" progId="Equation.DSMT4">
                  <p:embed/>
                </p:oleObj>
              </mc:Choice>
              <mc:Fallback>
                <p:oleObj name="Equation" r:id="rId3" imgW="2156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736725"/>
                        <a:ext cx="889000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"/>
          <p:cNvGraphicFramePr>
            <a:graphicFrameLocks noChangeAspect="1"/>
          </p:cNvGraphicFramePr>
          <p:nvPr/>
        </p:nvGraphicFramePr>
        <p:xfrm>
          <a:off x="609600" y="3352800"/>
          <a:ext cx="838200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8" name="Equation" r:id="rId5" imgW="203040" imgH="393480" progId="Equation.DSMT4">
                  <p:embed/>
                </p:oleObj>
              </mc:Choice>
              <mc:Fallback>
                <p:oleObj name="Equation" r:id="rId5" imgW="2030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52800"/>
                        <a:ext cx="838200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0" y="5105400"/>
            <a:ext cx="29718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1"/>
          <p:cNvGraphicFramePr>
            <a:graphicFrameLocks noChangeAspect="1"/>
          </p:cNvGraphicFramePr>
          <p:nvPr/>
        </p:nvGraphicFramePr>
        <p:xfrm>
          <a:off x="177800" y="4381500"/>
          <a:ext cx="5238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9" name="Equation" r:id="rId7" imgW="126720" imgH="101520" progId="Equation.DSMT4">
                  <p:embed/>
                </p:oleObj>
              </mc:Choice>
              <mc:Fallback>
                <p:oleObj name="Equation" r:id="rId7" imgW="126720" imgH="1015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4381500"/>
                        <a:ext cx="523875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438400" y="15240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Are the denominators common?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8400" y="19812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Yes!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0" y="4901625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DC30D0"/>
                </a:solidFill>
                <a:latin typeface="+mj-lt"/>
              </a:rPr>
              <a:t>Rewrite the number sentence:</a:t>
            </a:r>
            <a:endParaRPr lang="en-US" sz="3200" dirty="0">
              <a:solidFill>
                <a:srgbClr val="DC30D0"/>
              </a:solidFill>
              <a:latin typeface="+mj-lt"/>
            </a:endParaRPr>
          </a:p>
        </p:txBody>
      </p:sp>
      <p:graphicFrame>
        <p:nvGraphicFramePr>
          <p:cNvPr id="28" name="Object 1"/>
          <p:cNvGraphicFramePr>
            <a:graphicFrameLocks noChangeAspect="1"/>
          </p:cNvGraphicFramePr>
          <p:nvPr/>
        </p:nvGraphicFramePr>
        <p:xfrm>
          <a:off x="3676650" y="5453063"/>
          <a:ext cx="685800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0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5453063"/>
                        <a:ext cx="685800" cy="117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"/>
          <p:cNvGraphicFramePr>
            <a:graphicFrameLocks noChangeAspect="1"/>
          </p:cNvGraphicFramePr>
          <p:nvPr/>
        </p:nvGraphicFramePr>
        <p:xfrm>
          <a:off x="4395788" y="5962650"/>
          <a:ext cx="3810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1" name="Equation" r:id="rId11" imgW="126720" imgH="101520" progId="Equation.DSMT4">
                  <p:embed/>
                </p:oleObj>
              </mc:Choice>
              <mc:Fallback>
                <p:oleObj name="Equation" r:id="rId11" imgW="126720" imgH="1015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5962650"/>
                        <a:ext cx="3810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"/>
          <p:cNvGraphicFramePr>
            <a:graphicFrameLocks noChangeAspect="1"/>
          </p:cNvGraphicFramePr>
          <p:nvPr/>
        </p:nvGraphicFramePr>
        <p:xfrm>
          <a:off x="4784725" y="5453063"/>
          <a:ext cx="611188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2" name="Equation" r:id="rId13" imgW="203040" imgH="393480" progId="Equation.DSMT4">
                  <p:embed/>
                </p:oleObj>
              </mc:Choice>
              <mc:Fallback>
                <p:oleObj name="Equation" r:id="rId13" imgW="2030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725" y="5453063"/>
                        <a:ext cx="611188" cy="117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"/>
          <p:cNvGraphicFramePr>
            <a:graphicFrameLocks noChangeAspect="1"/>
          </p:cNvGraphicFramePr>
          <p:nvPr/>
        </p:nvGraphicFramePr>
        <p:xfrm>
          <a:off x="5500688" y="5951856"/>
          <a:ext cx="382386" cy="34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3" name="Equation" r:id="rId15" imgW="126720" imgH="114120" progId="Equation.DSMT4">
                  <p:embed/>
                </p:oleObj>
              </mc:Choice>
              <mc:Fallback>
                <p:oleObj name="Equation" r:id="rId15" imgW="126720" imgH="114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5951856"/>
                        <a:ext cx="382386" cy="3409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"/>
          <p:cNvGraphicFramePr>
            <a:graphicFrameLocks noChangeAspect="1"/>
          </p:cNvGraphicFramePr>
          <p:nvPr/>
        </p:nvGraphicFramePr>
        <p:xfrm>
          <a:off x="6003926" y="5453060"/>
          <a:ext cx="611028" cy="1174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4" name="Equation" r:id="rId17" imgW="203040" imgH="393480" progId="Equation.DSMT4">
                  <p:embed/>
                </p:oleObj>
              </mc:Choice>
              <mc:Fallback>
                <p:oleObj name="Equation" r:id="rId17" imgW="2030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26" y="5453060"/>
                        <a:ext cx="611028" cy="1174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438400" y="27432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DC30D0"/>
                </a:solidFill>
                <a:latin typeface="+mj-lt"/>
              </a:rPr>
              <a:t>Minuend and subtrahend as     improper fractions:</a:t>
            </a:r>
            <a:endParaRPr lang="en-US" sz="3200" dirty="0">
              <a:solidFill>
                <a:srgbClr val="DC30D0"/>
              </a:solidFill>
              <a:latin typeface="+mj-lt"/>
            </a:endParaRPr>
          </a:p>
        </p:txBody>
      </p:sp>
      <p:graphicFrame>
        <p:nvGraphicFramePr>
          <p:cNvPr id="36" name="Object 1"/>
          <p:cNvGraphicFramePr>
            <a:graphicFrameLocks noChangeAspect="1"/>
          </p:cNvGraphicFramePr>
          <p:nvPr/>
        </p:nvGraphicFramePr>
        <p:xfrm>
          <a:off x="3910013" y="3794125"/>
          <a:ext cx="15049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5" name="Equation" r:id="rId19" imgW="545760" imgH="393480" progId="Equation.DSMT4">
                  <p:embed/>
                </p:oleObj>
              </mc:Choice>
              <mc:Fallback>
                <p:oleObj name="Equation" r:id="rId19" imgW="54576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0013" y="3794125"/>
                        <a:ext cx="1504950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"/>
          <p:cNvGraphicFramePr>
            <a:graphicFrameLocks noChangeAspect="1"/>
          </p:cNvGraphicFramePr>
          <p:nvPr/>
        </p:nvGraphicFramePr>
        <p:xfrm>
          <a:off x="6599238" y="5951856"/>
          <a:ext cx="382386" cy="34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6" name="Equation" r:id="rId21" imgW="126720" imgH="114120" progId="Equation.DSMT4">
                  <p:embed/>
                </p:oleObj>
              </mc:Choice>
              <mc:Fallback>
                <p:oleObj name="Equation" r:id="rId21" imgW="126720" imgH="1141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9238" y="5951856"/>
                        <a:ext cx="382386" cy="3409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"/>
          <p:cNvGraphicFramePr>
            <a:graphicFrameLocks noChangeAspect="1"/>
          </p:cNvGraphicFramePr>
          <p:nvPr/>
        </p:nvGraphicFramePr>
        <p:xfrm>
          <a:off x="7086600" y="5453063"/>
          <a:ext cx="6096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7" name="Equation" r:id="rId22" imgW="203040" imgH="393480" progId="Equation.DSMT4">
                  <p:embed/>
                </p:oleObj>
              </mc:Choice>
              <mc:Fallback>
                <p:oleObj name="Equation" r:id="rId22" imgW="20304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453063"/>
                        <a:ext cx="60960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"/>
          <p:cNvGraphicFramePr>
            <a:graphicFrameLocks noChangeAspect="1"/>
          </p:cNvGraphicFramePr>
          <p:nvPr/>
        </p:nvGraphicFramePr>
        <p:xfrm>
          <a:off x="1392238" y="1736725"/>
          <a:ext cx="1411287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8" name="Equation" r:id="rId24" imgW="342720" imgH="393480" progId="Equation.DSMT4">
                  <p:embed/>
                </p:oleObj>
              </mc:Choice>
              <mc:Fallback>
                <p:oleObj name="Equation" r:id="rId24" imgW="34272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1736725"/>
                        <a:ext cx="1411287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"/>
          <p:cNvGraphicFramePr>
            <a:graphicFrameLocks noChangeAspect="1"/>
          </p:cNvGraphicFramePr>
          <p:nvPr/>
        </p:nvGraphicFramePr>
        <p:xfrm>
          <a:off x="1447800" y="3336925"/>
          <a:ext cx="1306513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9" name="Equation" r:id="rId26" imgW="317160" imgH="393480" progId="Equation.DSMT4">
                  <p:embed/>
                </p:oleObj>
              </mc:Choice>
              <mc:Fallback>
                <p:oleObj name="Equation" r:id="rId26" imgW="317160" imgH="393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36925"/>
                        <a:ext cx="1306513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"/>
          <p:cNvGraphicFramePr>
            <a:graphicFrameLocks noChangeAspect="1"/>
          </p:cNvGraphicFramePr>
          <p:nvPr/>
        </p:nvGraphicFramePr>
        <p:xfrm>
          <a:off x="6049963" y="3794125"/>
          <a:ext cx="14017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0" name="Equation" r:id="rId28" imgW="507960" imgH="393480" progId="Equation.DSMT4">
                  <p:embed/>
                </p:oleObj>
              </mc:Choice>
              <mc:Fallback>
                <p:oleObj name="Equation" r:id="rId28" imgW="507960" imgH="393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3" y="3794125"/>
                        <a:ext cx="1401762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 Mixed Fractions – </a:t>
            </a:r>
            <a:br>
              <a:rPr lang="en-US" dirty="0" smtClean="0"/>
            </a:br>
            <a:r>
              <a:rPr lang="en-US" dirty="0" smtClean="0"/>
              <a:t>Like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   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3" name="Rectangle 42"/>
          <p:cNvSpPr/>
          <p:nvPr/>
        </p:nvSpPr>
        <p:spPr>
          <a:xfrm>
            <a:off x="16002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860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9718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6576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0292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7150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400800" y="25908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6002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2860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9718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36576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3434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0292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7150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400800" y="3581400"/>
            <a:ext cx="6858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1600200" y="5562600"/>
            <a:ext cx="1371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971800" y="5562600"/>
            <a:ext cx="1371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343400" y="5562600"/>
            <a:ext cx="1371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715000" y="5562600"/>
            <a:ext cx="1371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600200" y="4572000"/>
            <a:ext cx="5486400" cy="762000"/>
          </a:xfrm>
          <a:prstGeom prst="rect">
            <a:avLst/>
          </a:prstGeom>
          <a:solidFill>
            <a:srgbClr val="0C10B4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6002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2860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9718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6576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3434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0292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7150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400800" y="25908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16002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2860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29718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6576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3434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5029200" y="3581400"/>
            <a:ext cx="685800" cy="762000"/>
          </a:xfrm>
          <a:prstGeom prst="rect">
            <a:avLst/>
          </a:prstGeom>
          <a:solidFill>
            <a:srgbClr val="FF00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1600200" y="5562600"/>
            <a:ext cx="13716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2971800" y="5562600"/>
            <a:ext cx="13716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4343400" y="5562600"/>
            <a:ext cx="1371600" cy="762000"/>
          </a:xfrm>
          <a:prstGeom prst="rect">
            <a:avLst/>
          </a:prstGeom>
          <a:solidFill>
            <a:srgbClr val="FFFF00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1600200" y="2590800"/>
            <a:ext cx="5486400" cy="762000"/>
          </a:xfrm>
          <a:prstGeom prst="rect">
            <a:avLst/>
          </a:prstGeom>
          <a:solidFill>
            <a:srgbClr val="0C10B4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5959" name="Object 5"/>
          <p:cNvGraphicFramePr>
            <a:graphicFrameLocks noChangeAspect="1"/>
          </p:cNvGraphicFramePr>
          <p:nvPr/>
        </p:nvGraphicFramePr>
        <p:xfrm>
          <a:off x="3619500" y="1295400"/>
          <a:ext cx="1028700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9" name="Equation" r:id="rId3" imgW="342720" imgH="393480" progId="Equation.DSMT4">
                  <p:embed/>
                </p:oleObj>
              </mc:Choice>
              <mc:Fallback>
                <p:oleObj name="Equation" r:id="rId3" imgW="34272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1295400"/>
                        <a:ext cx="1028700" cy="117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0" name="Object 6"/>
          <p:cNvGraphicFramePr>
            <a:graphicFrameLocks noChangeAspect="1"/>
          </p:cNvGraphicFramePr>
          <p:nvPr/>
        </p:nvGraphicFramePr>
        <p:xfrm>
          <a:off x="4681538" y="1804987"/>
          <a:ext cx="38100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0" name="Equation" r:id="rId5" imgW="126720" imgH="101520" progId="Equation.DSMT4">
                  <p:embed/>
                </p:oleObj>
              </mc:Choice>
              <mc:Fallback>
                <p:oleObj name="Equation" r:id="rId5" imgW="126720" imgH="1015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538" y="1804987"/>
                        <a:ext cx="381000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1" name="Object 7"/>
          <p:cNvGraphicFramePr>
            <a:graphicFrameLocks noChangeAspect="1"/>
          </p:cNvGraphicFramePr>
          <p:nvPr/>
        </p:nvGraphicFramePr>
        <p:xfrm>
          <a:off x="5070475" y="1295400"/>
          <a:ext cx="611188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1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1295400"/>
                        <a:ext cx="611188" cy="117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2" name="Object 8"/>
          <p:cNvGraphicFramePr>
            <a:graphicFrameLocks noChangeAspect="1"/>
          </p:cNvGraphicFramePr>
          <p:nvPr/>
        </p:nvGraphicFramePr>
        <p:xfrm>
          <a:off x="5786438" y="1793875"/>
          <a:ext cx="382587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2" name="Equation" r:id="rId9" imgW="126720" imgH="114120" progId="Equation.DSMT4">
                  <p:embed/>
                </p:oleObj>
              </mc:Choice>
              <mc:Fallback>
                <p:oleObj name="Equation" r:id="rId9" imgW="126720" imgH="114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38" y="1793875"/>
                        <a:ext cx="382587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3" name="Object 9"/>
          <p:cNvGraphicFramePr>
            <a:graphicFrameLocks noChangeAspect="1"/>
          </p:cNvGraphicFramePr>
          <p:nvPr/>
        </p:nvGraphicFramePr>
        <p:xfrm>
          <a:off x="6289675" y="1295400"/>
          <a:ext cx="611188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3" name="Equation" r:id="rId11" imgW="203040" imgH="393480" progId="Equation.DSMT4">
                  <p:embed/>
                </p:oleObj>
              </mc:Choice>
              <mc:Fallback>
                <p:oleObj name="Equation" r:id="rId11" imgW="2030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675" y="1295400"/>
                        <a:ext cx="611188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4" name="Object 12"/>
          <p:cNvGraphicFramePr>
            <a:graphicFrameLocks noChangeAspect="1"/>
          </p:cNvGraphicFramePr>
          <p:nvPr/>
        </p:nvGraphicFramePr>
        <p:xfrm>
          <a:off x="6884988" y="1793875"/>
          <a:ext cx="382587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4" name="Equation" r:id="rId13" imgW="126720" imgH="114120" progId="Equation.DSMT4">
                  <p:embed/>
                </p:oleObj>
              </mc:Choice>
              <mc:Fallback>
                <p:oleObj name="Equation" r:id="rId13" imgW="126720" imgH="1141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988" y="1793875"/>
                        <a:ext cx="382587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5" name="Object 13"/>
          <p:cNvGraphicFramePr>
            <a:graphicFrameLocks noChangeAspect="1"/>
          </p:cNvGraphicFramePr>
          <p:nvPr/>
        </p:nvGraphicFramePr>
        <p:xfrm>
          <a:off x="7372350" y="1295400"/>
          <a:ext cx="6096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5" name="Equation" r:id="rId14" imgW="203040" imgH="393480" progId="Equation.DSMT4">
                  <p:embed/>
                </p:oleObj>
              </mc:Choice>
              <mc:Fallback>
                <p:oleObj name="Equation" r:id="rId14" imgW="20304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350" y="1295400"/>
                        <a:ext cx="60960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6" name="Object 14"/>
          <p:cNvGraphicFramePr>
            <a:graphicFrameLocks noChangeAspect="1"/>
          </p:cNvGraphicFramePr>
          <p:nvPr/>
        </p:nvGraphicFramePr>
        <p:xfrm>
          <a:off x="7981950" y="1751012"/>
          <a:ext cx="38258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6" name="Equation" r:id="rId16" imgW="126720" imgH="114120" progId="Equation.DSMT4">
                  <p:embed/>
                </p:oleObj>
              </mc:Choice>
              <mc:Fallback>
                <p:oleObj name="Equation" r:id="rId16" imgW="126720" imgH="1141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950" y="1751012"/>
                        <a:ext cx="382588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67" name="Object 15"/>
          <p:cNvGraphicFramePr>
            <a:graphicFrameLocks noChangeAspect="1"/>
          </p:cNvGraphicFramePr>
          <p:nvPr/>
        </p:nvGraphicFramePr>
        <p:xfrm>
          <a:off x="8343900" y="1296987"/>
          <a:ext cx="6477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7" name="Equation" r:id="rId17" imgW="215640" imgH="393480" progId="Equation.DSMT4">
                  <p:embed/>
                </p:oleObj>
              </mc:Choice>
              <mc:Fallback>
                <p:oleObj name="Equation" r:id="rId17" imgW="2156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3900" y="1296987"/>
                        <a:ext cx="64770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5"/>
          <p:cNvGraphicFramePr>
            <a:graphicFrameLocks noChangeAspect="1"/>
          </p:cNvGraphicFramePr>
          <p:nvPr/>
        </p:nvGraphicFramePr>
        <p:xfrm>
          <a:off x="2057400" y="1295400"/>
          <a:ext cx="1524000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8" name="Equation" r:id="rId19" imgW="507960" imgH="393480" progId="Equation.DSMT4">
                  <p:embed/>
                </p:oleObj>
              </mc:Choice>
              <mc:Fallback>
                <p:oleObj name="Equation" r:id="rId19" imgW="50796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295400"/>
                        <a:ext cx="1524000" cy="117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1" animBg="1"/>
      <p:bldP spid="75" grpId="1" animBg="1"/>
      <p:bldP spid="76" grpId="1" animBg="1"/>
      <p:bldP spid="79" grpId="1" animBg="1"/>
      <p:bldP spid="69" grpId="0" animBg="1"/>
      <p:bldP spid="118" grpId="1" animBg="1"/>
      <p:bldP spid="121" grpId="1" animBg="1"/>
      <p:bldP spid="12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724400" y="2209800"/>
            <a:ext cx="3733800" cy="3276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10200" y="32766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Fractions</a:t>
            </a:r>
          </a:p>
          <a:p>
            <a:pPr algn="ctr"/>
            <a:r>
              <a:rPr lang="en-US" sz="3200" b="1" dirty="0" smtClean="0"/>
              <a:t>Foldable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724400" y="2209800"/>
            <a:ext cx="3733800" cy="3276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1447800" y="2209801"/>
            <a:ext cx="3733800" cy="3276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550855"/>
            <a:ext cx="312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Addition</a:t>
            </a:r>
          </a:p>
          <a:p>
            <a:pPr algn="ctr"/>
            <a:r>
              <a:rPr lang="en-US" sz="3200" b="1" dirty="0" smtClean="0"/>
              <a:t>Like Denominators</a:t>
            </a:r>
          </a:p>
          <a:p>
            <a:pPr algn="ctr"/>
            <a:r>
              <a:rPr lang="en-US" sz="3200" b="1" dirty="0" smtClean="0"/>
              <a:t>Information on Page 2.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2550855"/>
            <a:ext cx="312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Subtraction</a:t>
            </a:r>
          </a:p>
          <a:p>
            <a:pPr algn="ctr"/>
            <a:r>
              <a:rPr lang="en-US" sz="3200" b="1" dirty="0" smtClean="0"/>
              <a:t>Like Denominators</a:t>
            </a:r>
          </a:p>
          <a:p>
            <a:pPr algn="ctr"/>
            <a:r>
              <a:rPr lang="en-US" sz="3200" b="1" dirty="0" smtClean="0"/>
              <a:t>Information on Page 3.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724400" y="2209800"/>
            <a:ext cx="3733800" cy="3276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1447800" y="2209801"/>
            <a:ext cx="3733800" cy="3276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2210812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Adding Mixed Fractions with</a:t>
            </a:r>
          </a:p>
          <a:p>
            <a:pPr algn="ctr"/>
            <a:r>
              <a:rPr lang="en-US" sz="3200" b="1" dirty="0" smtClean="0"/>
              <a:t>Like Denominators</a:t>
            </a:r>
          </a:p>
          <a:p>
            <a:pPr algn="ctr"/>
            <a:r>
              <a:rPr lang="en-US" sz="3200" b="1" dirty="0" smtClean="0"/>
              <a:t>Information on Page 4.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210812"/>
            <a:ext cx="3124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Subtracting Mixed Fractions with Like Denominators</a:t>
            </a:r>
          </a:p>
          <a:p>
            <a:pPr algn="ctr"/>
            <a:r>
              <a:rPr lang="en-US" sz="3200" b="1" dirty="0" smtClean="0"/>
              <a:t>Information on Page 5.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cap="small" dirty="0">
                <a:solidFill>
                  <a:schemeClr val="accent3">
                    <a:lumMod val="75000"/>
                  </a:schemeClr>
                </a:solidFill>
              </a:rPr>
              <a:t>[objective]</a:t>
            </a:r>
            <a:endParaRPr lang="en-US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00400"/>
          </a:xfrm>
        </p:spPr>
        <p:txBody>
          <a:bodyPr/>
          <a:lstStyle/>
          <a:p>
            <a:r>
              <a:rPr lang="en-US" dirty="0" smtClean="0"/>
              <a:t>The student will subtract mixed fractions with like denominators.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>
            <a:normAutofit lnSpcReduction="10000"/>
          </a:bodyPr>
          <a:lstStyle/>
          <a:p>
            <a:pPr marL="0" indent="3175">
              <a:buNone/>
            </a:pPr>
            <a:r>
              <a:rPr lang="en-US" sz="3600" dirty="0" smtClean="0"/>
              <a:t>Alex and Tomas are training for a walk-a-thon. They will compete next week. Alex walked 1     of a mile yesterday, and Tomas walked      of a mile. How much farther did Alex walk than Tomas?</a:t>
            </a:r>
            <a:r>
              <a:rPr lang="en-US" sz="3800" dirty="0" smtClean="0"/>
              <a:t> </a:t>
            </a:r>
          </a:p>
          <a:p>
            <a:pPr>
              <a:buNone/>
            </a:pPr>
            <a:endParaRPr lang="en-US" sz="3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800" b="1" dirty="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</a:rPr>
              <a:t>	Study the </a:t>
            </a:r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</a:rPr>
              <a:t>Problem</a:t>
            </a:r>
          </a:p>
          <a:p>
            <a:pPr>
              <a:buNone/>
            </a:pPr>
            <a:r>
              <a:rPr lang="en-US" sz="3800" dirty="0" smtClean="0"/>
              <a:t>Underline </a:t>
            </a:r>
            <a:r>
              <a:rPr lang="en-US" sz="3800" dirty="0"/>
              <a:t>the </a:t>
            </a:r>
            <a:r>
              <a:rPr lang="en-US" sz="3800" dirty="0" smtClean="0"/>
              <a:t>question.</a:t>
            </a:r>
          </a:p>
          <a:p>
            <a:pPr>
              <a:buNone/>
            </a:pPr>
            <a:r>
              <a:rPr lang="en-US" sz="3800" dirty="0" smtClean="0"/>
              <a:t>This </a:t>
            </a:r>
            <a:r>
              <a:rPr lang="en-US" sz="3800" dirty="0"/>
              <a:t>problem is asking me to </a:t>
            </a:r>
            <a:r>
              <a:rPr lang="en-US" sz="3800" dirty="0" smtClean="0"/>
              <a:t>find </a:t>
            </a:r>
          </a:p>
          <a:p>
            <a:pPr marL="0" indent="3175">
              <a:buNone/>
            </a:pPr>
            <a:r>
              <a:rPr lang="en-US" sz="3800" b="1" u="sng" dirty="0" smtClean="0"/>
              <a:t>the difference between the distance Alex and Tomas walked.</a:t>
            </a:r>
            <a:endParaRPr lang="en-US" sz="3800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2209800"/>
            <a:ext cx="40386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5"/>
          <p:cNvGrpSpPr/>
          <p:nvPr/>
        </p:nvGrpSpPr>
        <p:grpSpPr>
          <a:xfrm>
            <a:off x="1828800" y="1551710"/>
            <a:ext cx="824348" cy="914400"/>
            <a:chOff x="5105400" y="1191343"/>
            <a:chExt cx="755653" cy="1021041"/>
          </a:xfrm>
        </p:grpSpPr>
        <p:grpSp>
          <p:nvGrpSpPr>
            <p:cNvPr id="8" name="Group 22"/>
            <p:cNvGrpSpPr/>
            <p:nvPr/>
          </p:nvGrpSpPr>
          <p:grpSpPr>
            <a:xfrm>
              <a:off x="5105400" y="1295400"/>
              <a:ext cx="755653" cy="916984"/>
              <a:chOff x="2819400" y="1219200"/>
              <a:chExt cx="755653" cy="916984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819400" y="12192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smtClean="0"/>
                  <a:t>___</a:t>
                </a:r>
                <a:endParaRPr lang="en-US" sz="25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89253" y="1524000"/>
                <a:ext cx="685800" cy="612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10</a:t>
                </a:r>
                <a:endParaRPr lang="en-US" sz="30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5257800" y="1191343"/>
              <a:ext cx="304800" cy="61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/>
                <a:t>3</a:t>
              </a:r>
              <a:endParaRPr lang="en-US" sz="3000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533400" y="2743200"/>
            <a:ext cx="41148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35"/>
          <p:cNvGrpSpPr/>
          <p:nvPr/>
        </p:nvGrpSpPr>
        <p:grpSpPr>
          <a:xfrm>
            <a:off x="2057400" y="1057205"/>
            <a:ext cx="762000" cy="771595"/>
            <a:chOff x="5105400" y="1191343"/>
            <a:chExt cx="755653" cy="1021041"/>
          </a:xfrm>
        </p:grpSpPr>
        <p:grpSp>
          <p:nvGrpSpPr>
            <p:cNvPr id="12" name="Group 22"/>
            <p:cNvGrpSpPr/>
            <p:nvPr/>
          </p:nvGrpSpPr>
          <p:grpSpPr>
            <a:xfrm>
              <a:off x="5105400" y="1295400"/>
              <a:ext cx="755653" cy="916984"/>
              <a:chOff x="2819400" y="1219200"/>
              <a:chExt cx="755653" cy="916984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2819400" y="12192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smtClean="0"/>
                  <a:t>___</a:t>
                </a:r>
                <a:endParaRPr lang="en-US" sz="25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889253" y="1524000"/>
                <a:ext cx="685800" cy="612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10</a:t>
                </a:r>
                <a:endParaRPr lang="en-US" sz="3000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257800" y="1191343"/>
              <a:ext cx="304800" cy="61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/>
                <a:t>9</a:t>
              </a:r>
              <a:endParaRPr lang="en-US" sz="3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458200" cy="6400800"/>
          </a:xfrm>
        </p:spPr>
        <p:txBody>
          <a:bodyPr>
            <a:normAutofit lnSpcReduction="10000"/>
          </a:bodyPr>
          <a:lstStyle/>
          <a:p>
            <a:pPr marL="0" indent="3175">
              <a:buNone/>
            </a:pPr>
            <a:r>
              <a:rPr lang="en-US" sz="3600" dirty="0" smtClean="0"/>
              <a:t>Alex and Tomas are training for a walk-a-thon. They will compete next week. Alex walked 1     of a mile yesterday, and Tomas walked      of a mile. How much farther did Alex walk than Tomas?</a:t>
            </a:r>
            <a:r>
              <a:rPr lang="en-US" sz="3800" dirty="0"/>
              <a:t> 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	Organize the Facts</a:t>
            </a:r>
          </a:p>
          <a:p>
            <a:pPr>
              <a:buNone/>
            </a:pPr>
            <a:r>
              <a:rPr lang="en-US" sz="3600" dirty="0" smtClean="0"/>
              <a:t>Identify the facts.</a:t>
            </a:r>
          </a:p>
          <a:p>
            <a:pPr>
              <a:buNone/>
            </a:pPr>
            <a:r>
              <a:rPr lang="en-US" sz="3600" dirty="0" smtClean="0"/>
              <a:t>Eliminate the unnecessary facts.</a:t>
            </a:r>
          </a:p>
          <a:p>
            <a:pPr>
              <a:buNone/>
            </a:pPr>
            <a:r>
              <a:rPr lang="en-US" sz="3600" dirty="0" smtClean="0"/>
              <a:t>List the necessary facts.</a:t>
            </a:r>
          </a:p>
          <a:p>
            <a:r>
              <a:rPr lang="en-US" sz="3600" b="1" dirty="0" smtClean="0"/>
              <a:t>Alex walked 1     of a mile.</a:t>
            </a:r>
          </a:p>
          <a:p>
            <a:r>
              <a:rPr lang="en-US" sz="3600" b="1" dirty="0" smtClean="0"/>
              <a:t>Tomas walked      of a mile.</a:t>
            </a:r>
          </a:p>
          <a:p>
            <a:pPr>
              <a:buNone/>
            </a:pPr>
            <a:endParaRPr lang="en-US" sz="3600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239490" y="2071255"/>
            <a:ext cx="40386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5"/>
          <p:cNvGrpSpPr/>
          <p:nvPr/>
        </p:nvGrpSpPr>
        <p:grpSpPr>
          <a:xfrm>
            <a:off x="1711035" y="1438200"/>
            <a:ext cx="824348" cy="923995"/>
            <a:chOff x="5105400" y="1191343"/>
            <a:chExt cx="755653" cy="1021041"/>
          </a:xfrm>
        </p:grpSpPr>
        <p:grpSp>
          <p:nvGrpSpPr>
            <p:cNvPr id="5" name="Group 22"/>
            <p:cNvGrpSpPr/>
            <p:nvPr/>
          </p:nvGrpSpPr>
          <p:grpSpPr>
            <a:xfrm>
              <a:off x="5105400" y="1295400"/>
              <a:ext cx="755653" cy="916984"/>
              <a:chOff x="2819400" y="1219200"/>
              <a:chExt cx="755653" cy="916984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819400" y="12192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smtClean="0"/>
                  <a:t>___</a:t>
                </a:r>
                <a:endParaRPr lang="en-US" sz="25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89253" y="1524000"/>
                <a:ext cx="685800" cy="612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10</a:t>
                </a:r>
                <a:endParaRPr lang="en-US" sz="30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5257800" y="1191343"/>
              <a:ext cx="304800" cy="61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/>
                <a:t>3</a:t>
              </a:r>
              <a:endParaRPr lang="en-US" sz="3000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464125" y="2604655"/>
            <a:ext cx="41148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5"/>
          <p:cNvGrpSpPr/>
          <p:nvPr/>
        </p:nvGrpSpPr>
        <p:grpSpPr>
          <a:xfrm>
            <a:off x="1981200" y="932515"/>
            <a:ext cx="824348" cy="923995"/>
            <a:chOff x="5105400" y="1191343"/>
            <a:chExt cx="755653" cy="1021041"/>
          </a:xfrm>
        </p:grpSpPr>
        <p:grpSp>
          <p:nvGrpSpPr>
            <p:cNvPr id="8" name="Group 22"/>
            <p:cNvGrpSpPr/>
            <p:nvPr/>
          </p:nvGrpSpPr>
          <p:grpSpPr>
            <a:xfrm>
              <a:off x="5105400" y="1295400"/>
              <a:ext cx="755653" cy="916984"/>
              <a:chOff x="2819400" y="1219200"/>
              <a:chExt cx="755653" cy="916984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2819400" y="12192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smtClean="0"/>
                  <a:t>___</a:t>
                </a:r>
                <a:endParaRPr lang="en-US" sz="25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889253" y="1524000"/>
                <a:ext cx="685800" cy="612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10</a:t>
                </a:r>
                <a:endParaRPr lang="en-US" sz="3000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257800" y="1191343"/>
              <a:ext cx="304800" cy="61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/>
                <a:t>9</a:t>
              </a:r>
              <a:endParaRPr lang="en-US" sz="3000" dirty="0"/>
            </a:p>
          </p:txBody>
        </p:sp>
      </p:grpSp>
      <p:cxnSp>
        <p:nvCxnSpPr>
          <p:cNvPr id="16" name="Straight Connector 15"/>
          <p:cNvCxnSpPr/>
          <p:nvPr/>
        </p:nvCxnSpPr>
        <p:spPr>
          <a:xfrm rot="5400000">
            <a:off x="1333500" y="876300"/>
            <a:ext cx="3810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896100" y="876300"/>
            <a:ext cx="3810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057900" y="1409700"/>
            <a:ext cx="3810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924300" y="1943100"/>
            <a:ext cx="381000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" y="457200"/>
            <a:ext cx="74676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1000" y="914400"/>
            <a:ext cx="9906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600200" y="914400"/>
            <a:ext cx="54102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35"/>
          <p:cNvGrpSpPr/>
          <p:nvPr/>
        </p:nvGrpSpPr>
        <p:grpSpPr>
          <a:xfrm>
            <a:off x="3304310" y="4954595"/>
            <a:ext cx="748146" cy="923995"/>
            <a:chOff x="5257800" y="1191343"/>
            <a:chExt cx="685801" cy="1021041"/>
          </a:xfrm>
        </p:grpSpPr>
        <p:grpSp>
          <p:nvGrpSpPr>
            <p:cNvPr id="29" name="Group 22"/>
            <p:cNvGrpSpPr/>
            <p:nvPr/>
          </p:nvGrpSpPr>
          <p:grpSpPr>
            <a:xfrm>
              <a:off x="5257800" y="1295400"/>
              <a:ext cx="685801" cy="916984"/>
              <a:chOff x="2971800" y="1219200"/>
              <a:chExt cx="685801" cy="916984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2971801" y="1219200"/>
                <a:ext cx="685800" cy="527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b="1" dirty="0" smtClean="0"/>
                  <a:t>___</a:t>
                </a:r>
                <a:endParaRPr lang="en-US" sz="2500" b="1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971800" y="1524000"/>
                <a:ext cx="685800" cy="612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10</a:t>
                </a:r>
                <a:endParaRPr lang="en-US" sz="3000" b="1" dirty="0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5384803" y="1191343"/>
              <a:ext cx="304800" cy="61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/>
                <a:t>9</a:t>
              </a:r>
              <a:endParaRPr lang="en-US" sz="3000" b="1" dirty="0"/>
            </a:p>
          </p:txBody>
        </p:sp>
      </p:grpSp>
      <p:grpSp>
        <p:nvGrpSpPr>
          <p:cNvPr id="33" name="Group 35"/>
          <p:cNvGrpSpPr/>
          <p:nvPr/>
        </p:nvGrpSpPr>
        <p:grpSpPr>
          <a:xfrm>
            <a:off x="3505200" y="5553005"/>
            <a:ext cx="748146" cy="923995"/>
            <a:chOff x="5257800" y="1191343"/>
            <a:chExt cx="685801" cy="1021041"/>
          </a:xfrm>
        </p:grpSpPr>
        <p:grpSp>
          <p:nvGrpSpPr>
            <p:cNvPr id="34" name="Group 9"/>
            <p:cNvGrpSpPr/>
            <p:nvPr/>
          </p:nvGrpSpPr>
          <p:grpSpPr>
            <a:xfrm>
              <a:off x="5257800" y="1295400"/>
              <a:ext cx="685801" cy="916984"/>
              <a:chOff x="2971800" y="1219200"/>
              <a:chExt cx="685801" cy="916984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2971801" y="1219200"/>
                <a:ext cx="685800" cy="527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b="1" dirty="0" smtClean="0"/>
                  <a:t>___</a:t>
                </a:r>
                <a:endParaRPr lang="en-US" sz="2500" b="1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971800" y="1524000"/>
                <a:ext cx="685800" cy="612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10</a:t>
                </a:r>
                <a:endParaRPr lang="en-US" sz="3000" b="1" dirty="0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5384803" y="1191343"/>
              <a:ext cx="304800" cy="61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/>
                <a:t>3</a:t>
              </a:r>
              <a:endParaRPr lang="en-US" sz="3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L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	Line Up a Plan</a:t>
            </a:r>
          </a:p>
          <a:p>
            <a:pPr>
              <a:buNone/>
            </a:pPr>
            <a:r>
              <a:rPr lang="en-US" dirty="0" smtClean="0"/>
              <a:t>	Choose </a:t>
            </a:r>
            <a:r>
              <a:rPr lang="en-US" dirty="0"/>
              <a:t>an operation or operations.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Subtraction</a:t>
            </a:r>
            <a:endParaRPr lang="en-US" dirty="0"/>
          </a:p>
          <a:p>
            <a:pPr>
              <a:buNone/>
            </a:pPr>
            <a:r>
              <a:rPr lang="en-US" dirty="0"/>
              <a:t>	Write in words what your plan of action will be.</a:t>
            </a:r>
          </a:p>
          <a:p>
            <a:pPr>
              <a:buNone/>
            </a:pPr>
            <a:r>
              <a:rPr lang="en-US" b="1" dirty="0" smtClean="0"/>
              <a:t> 	Subtract the distance walked by Tomas from the distance walked by Alex. Simplify the difference if necessary.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243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Verify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Your Plan with Action</a:t>
            </a:r>
          </a:p>
          <a:p>
            <a:pPr lvl="1">
              <a:buNone/>
            </a:pPr>
            <a:r>
              <a:rPr lang="en-US" sz="3200" dirty="0"/>
              <a:t>Estimate your answer. </a:t>
            </a:r>
            <a:endParaRPr lang="en-US" sz="3200" dirty="0" smtClean="0"/>
          </a:p>
          <a:p>
            <a:pPr lvl="1">
              <a:buNone/>
            </a:pPr>
            <a:r>
              <a:rPr lang="en-US" sz="3200" b="1" dirty="0" smtClean="0"/>
              <a:t>About 1 mile</a:t>
            </a:r>
            <a:endParaRPr lang="en-US" sz="3200" dirty="0"/>
          </a:p>
          <a:p>
            <a:pPr lvl="1">
              <a:buNone/>
            </a:pPr>
            <a:r>
              <a:rPr lang="en-US" sz="3200" dirty="0" smtClean="0"/>
              <a:t>Carry </a:t>
            </a:r>
            <a:r>
              <a:rPr lang="en-US" sz="3200" dirty="0"/>
              <a:t>out your plan</a:t>
            </a:r>
            <a:r>
              <a:rPr lang="en-US" sz="3200" dirty="0" smtClean="0"/>
              <a:t>.</a:t>
            </a:r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/>
        </p:nvGraphicFramePr>
        <p:xfrm>
          <a:off x="965200" y="4408488"/>
          <a:ext cx="3325813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Equation" r:id="rId4" imgW="812520" imgH="393480" progId="Equation.DSMT4">
                  <p:embed/>
                </p:oleObj>
              </mc:Choice>
              <mc:Fallback>
                <p:oleObj name="Equation" r:id="rId4" imgW="8125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4408488"/>
                        <a:ext cx="3325813" cy="161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2590800"/>
          <a:ext cx="2389187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Equation" r:id="rId6" imgW="583920" imgH="393480" progId="Equation.DSMT4">
                  <p:embed/>
                </p:oleObj>
              </mc:Choice>
              <mc:Fallback>
                <p:oleObj name="Equation" r:id="rId6" imgW="5839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2389187" cy="161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70400" y="4408488"/>
          <a:ext cx="1611313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6" name="Equation" r:id="rId8" imgW="393480" imgH="393480" progId="Equation.DSMT4">
                  <p:embed/>
                </p:oleObj>
              </mc:Choice>
              <mc:Fallback>
                <p:oleObj name="Equation" r:id="rId8" imgW="393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4408488"/>
                        <a:ext cx="1611313" cy="161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140450" y="4408488"/>
          <a:ext cx="2700338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7" name="Equation" r:id="rId10" imgW="660240" imgH="393480" progId="Equation.DSMT4">
                  <p:embed/>
                </p:oleObj>
              </mc:Choice>
              <mc:Fallback>
                <p:oleObj name="Equation" r:id="rId10" imgW="6602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4408488"/>
                        <a:ext cx="2700338" cy="161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	Examine Your Results</a:t>
            </a:r>
          </a:p>
          <a:p>
            <a:pPr marL="338138" lvl="1" indent="6350">
              <a:buNone/>
            </a:pPr>
            <a:r>
              <a:rPr lang="en-US" sz="3200" dirty="0" smtClean="0"/>
              <a:t>Does </a:t>
            </a:r>
            <a:r>
              <a:rPr lang="en-US" sz="3200" dirty="0"/>
              <a:t>your answer make sense? </a:t>
            </a:r>
          </a:p>
          <a:p>
            <a:pPr marL="338138" lvl="1" indent="6350">
              <a:buNone/>
            </a:pPr>
            <a:r>
              <a:rPr lang="en-US" sz="3200" dirty="0"/>
              <a:t>(compare your answer to question.)</a:t>
            </a:r>
          </a:p>
          <a:p>
            <a:pPr marL="338138" lvl="1" indent="6350">
              <a:buNone/>
            </a:pPr>
            <a:r>
              <a:rPr lang="en-US" sz="3200" b="1" dirty="0" smtClean="0"/>
              <a:t>Yes, because we are looking for how much farther Alex walked than Tomas. </a:t>
            </a:r>
          </a:p>
          <a:p>
            <a:pPr marL="338138" lvl="1" indent="6350">
              <a:buNone/>
            </a:pPr>
            <a:r>
              <a:rPr lang="en-US" sz="3200" dirty="0" smtClean="0"/>
              <a:t>Is </a:t>
            </a:r>
            <a:r>
              <a:rPr lang="en-US" sz="3200" dirty="0"/>
              <a:t>your answer reasonable? </a:t>
            </a:r>
          </a:p>
          <a:p>
            <a:pPr marL="338138" lvl="1" indent="6350">
              <a:buNone/>
            </a:pPr>
            <a:r>
              <a:rPr lang="en-US" sz="3200" dirty="0"/>
              <a:t>(compare your answer to the estimate.)</a:t>
            </a:r>
          </a:p>
          <a:p>
            <a:pPr marL="338138" lvl="1" indent="6350">
              <a:buNone/>
            </a:pPr>
            <a:r>
              <a:rPr lang="en-US" sz="3200" b="1" dirty="0" smtClean="0"/>
              <a:t>Yes, because it close to our estimate of about 1 mile.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437"/>
            <a:ext cx="8229600" cy="4525963"/>
          </a:xfrm>
        </p:spPr>
        <p:txBody>
          <a:bodyPr>
            <a:normAutofit/>
          </a:bodyPr>
          <a:lstStyle/>
          <a:p>
            <a:pPr marL="338138" lvl="1" indent="6350">
              <a:buNone/>
            </a:pPr>
            <a:r>
              <a:rPr lang="en-US" sz="3200" dirty="0" smtClean="0"/>
              <a:t>Is your answer accurate? </a:t>
            </a:r>
          </a:p>
          <a:p>
            <a:pPr marL="338138" lvl="1" indent="6350">
              <a:buNone/>
            </a:pPr>
            <a:r>
              <a:rPr lang="en-US" sz="3200" dirty="0" smtClean="0"/>
              <a:t>(check your work.)</a:t>
            </a:r>
          </a:p>
          <a:p>
            <a:pPr marL="338138" lvl="1" indent="6350">
              <a:buNone/>
            </a:pPr>
            <a:r>
              <a:rPr lang="en-US" sz="3200" b="1" dirty="0" smtClean="0"/>
              <a:t>Yes.</a:t>
            </a:r>
            <a:endParaRPr lang="en-US" sz="3200" dirty="0" smtClean="0"/>
          </a:p>
          <a:p>
            <a:pPr marL="338138" lvl="1" indent="6350">
              <a:buNone/>
            </a:pPr>
            <a:r>
              <a:rPr lang="en-US" sz="3200" dirty="0" smtClean="0"/>
              <a:t>Write your answer in a complete sentence.</a:t>
            </a:r>
          </a:p>
          <a:p>
            <a:pPr>
              <a:buNone/>
            </a:pPr>
            <a:r>
              <a:rPr lang="en-US" b="1" dirty="0" smtClean="0"/>
              <a:t>	 Alex walked 1      miles farther than Tomas.</a:t>
            </a:r>
            <a:endParaRPr lang="en-US" dirty="0"/>
          </a:p>
        </p:txBody>
      </p:sp>
      <p:grpSp>
        <p:nvGrpSpPr>
          <p:cNvPr id="4" name="Group 35"/>
          <p:cNvGrpSpPr/>
          <p:nvPr/>
        </p:nvGrpSpPr>
        <p:grpSpPr>
          <a:xfrm>
            <a:off x="3214255" y="2366460"/>
            <a:ext cx="914401" cy="923995"/>
            <a:chOff x="5105400" y="1191343"/>
            <a:chExt cx="838202" cy="1021041"/>
          </a:xfrm>
        </p:grpSpPr>
        <p:grpSp>
          <p:nvGrpSpPr>
            <p:cNvPr id="5" name="Group 22"/>
            <p:cNvGrpSpPr/>
            <p:nvPr/>
          </p:nvGrpSpPr>
          <p:grpSpPr>
            <a:xfrm>
              <a:off x="5105400" y="1295400"/>
              <a:ext cx="838202" cy="916984"/>
              <a:chOff x="2819400" y="1219200"/>
              <a:chExt cx="838202" cy="916984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819400" y="1219200"/>
                <a:ext cx="685800" cy="527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b="1" smtClean="0"/>
                  <a:t>___</a:t>
                </a:r>
                <a:endParaRPr lang="en-US" sz="25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971802" y="1524000"/>
                <a:ext cx="685800" cy="612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/>
                  <a:t>5</a:t>
                </a:r>
                <a:endParaRPr lang="en-US" sz="3000" b="1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5257800" y="1191343"/>
              <a:ext cx="304800" cy="61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b="1" dirty="0" smtClean="0"/>
                <a:t>3</a:t>
              </a:r>
              <a:endParaRPr lang="en-US" sz="3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cap="small" dirty="0">
                <a:solidFill>
                  <a:schemeClr val="accent6">
                    <a:lumMod val="75000"/>
                  </a:schemeClr>
                </a:solidFill>
              </a:rPr>
              <a:t>[essential questions]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How does building with concrete materials help us understand fractions? 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None/>
            </a:pPr>
            <a:r>
              <a:rPr lang="en-US" sz="3600" b="1" dirty="0" smtClean="0"/>
              <a:t>	(Using concrete materials helps us see and touch the fractions.)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cap="small" dirty="0">
                <a:solidFill>
                  <a:schemeClr val="accent6">
                    <a:lumMod val="75000"/>
                  </a:schemeClr>
                </a:solidFill>
              </a:rPr>
              <a:t>[essential questions]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sz="3500" b="1" dirty="0" smtClean="0"/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How does drawing fractions as pictures help our understanding of mixed fractions? 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None/>
            </a:pPr>
            <a:r>
              <a:rPr lang="en-US" sz="3600" i="1" dirty="0" smtClean="0"/>
              <a:t>	</a:t>
            </a:r>
            <a:r>
              <a:rPr lang="en-US" sz="3600" b="1" dirty="0" smtClean="0"/>
              <a:t>(Using pictures helps us see the mixed fractions.)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cap="small" dirty="0">
                <a:solidFill>
                  <a:schemeClr val="accent6">
                    <a:lumMod val="75000"/>
                  </a:schemeClr>
                </a:solidFill>
              </a:rPr>
              <a:t>[essential questions]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How can we subtract mixed fractions with like denominators? 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None/>
            </a:pPr>
            <a:r>
              <a:rPr lang="en-US" sz="3600" b="1" dirty="0" smtClean="0"/>
              <a:t>	(Change mixed fractions to improper fractions to find the difference, and then change the difference into a mixed fraction and simplify if needed.)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7"/>
          <p:cNvSpPr txBox="1">
            <a:spLocks noChangeArrowheads="1"/>
          </p:cNvSpPr>
          <p:nvPr/>
        </p:nvSpPr>
        <p:spPr bwMode="auto">
          <a:xfrm>
            <a:off x="2667000" y="20574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00200" y="2255837"/>
            <a:ext cx="68580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Improper Fractions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Mixed Fractions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Numerator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Denominator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200" dirty="0" smtClean="0"/>
              <a:t>Minuend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Subtrahend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Differen</a:t>
            </a:r>
            <a:r>
              <a:rPr lang="en-US" sz="3200" dirty="0" smtClean="0"/>
              <a:t>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Simplest Form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Level D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200525"/>
            <a:ext cx="15240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28"/>
          <p:cNvSpPr>
            <a:spLocks noChangeArrowheads="1" noChangeShapeType="1" noTextEdit="1"/>
          </p:cNvSpPr>
          <p:nvPr/>
        </p:nvSpPr>
        <p:spPr bwMode="auto">
          <a:xfrm rot="20610702">
            <a:off x="392113" y="639763"/>
            <a:ext cx="3124200" cy="1600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Impact"/>
              </a:rPr>
              <a:t>Word Wall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cap="small" dirty="0">
                <a:solidFill>
                  <a:schemeClr val="accent1">
                    <a:lumMod val="75000"/>
                  </a:schemeClr>
                </a:solidFill>
              </a:rPr>
              <a:t>[my skills</a:t>
            </a:r>
            <a:r>
              <a:rPr lang="en-US" sz="4800" b="1" cap="small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Subtracting fractions with like denominators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1"/>
          <p:cNvSpPr txBox="1">
            <a:spLocks noChangeArrowheads="1"/>
          </p:cNvSpPr>
          <p:nvPr/>
        </p:nvSpPr>
        <p:spPr bwMode="auto">
          <a:xfrm>
            <a:off x="3200400" y="16002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>
              <a:latin typeface="Garamond" pitchFamily="18" charset="0"/>
            </a:endParaRP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1295400" y="1066800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endParaRPr lang="en-US" sz="8000">
              <a:latin typeface="Franklin Gothic Medium" pitchFamily="34" charset="0"/>
            </a:endParaRPr>
          </a:p>
        </p:txBody>
      </p:sp>
      <p:sp>
        <p:nvSpPr>
          <p:cNvPr id="3079" name="Text Box 18"/>
          <p:cNvSpPr txBox="1">
            <a:spLocks noChangeArrowheads="1"/>
          </p:cNvSpPr>
          <p:nvPr/>
        </p:nvSpPr>
        <p:spPr bwMode="auto">
          <a:xfrm>
            <a:off x="-259168" y="1219200"/>
            <a:ext cx="9575058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dirty="0">
                <a:latin typeface="Arial" pitchFamily="34" charset="0"/>
                <a:cs typeface="Arial" pitchFamily="34" charset="0"/>
              </a:rPr>
              <a:t>Lesson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19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 </a:t>
            </a:r>
            <a:r>
              <a:rPr lang="en-US" sz="5500" b="1" dirty="0" smtClean="0">
                <a:latin typeface="Arial" pitchFamily="34" charset="0"/>
                <a:cs typeface="Arial" pitchFamily="34" charset="0"/>
              </a:rPr>
              <a:t>Subtract Mixed Fractions – </a:t>
            </a:r>
          </a:p>
          <a:p>
            <a:pPr algn="ctr"/>
            <a:r>
              <a:rPr lang="en-US" sz="5500" b="1" dirty="0" smtClean="0">
                <a:latin typeface="Arial" pitchFamily="34" charset="0"/>
                <a:cs typeface="Arial" pitchFamily="34" charset="0"/>
              </a:rPr>
              <a:t>Like Denominators</a:t>
            </a:r>
            <a:endParaRPr lang="en-US" sz="5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Level D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200525"/>
            <a:ext cx="15240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cap="small" dirty="0">
                <a:solidFill>
                  <a:schemeClr val="accent6">
                    <a:lumMod val="75000"/>
                  </a:schemeClr>
                </a:solidFill>
              </a:rPr>
              <a:t>[essential questions]</a:t>
            </a:r>
            <a:endParaRPr lang="en-US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How does building with concrete materials help us understand fractions?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How does drawing fractions as pictures help our understanding of mixed fractions?</a:t>
            </a:r>
          </a:p>
          <a:p>
            <a:pPr marL="514350" lvl="0" indent="-51435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 smtClean="0"/>
              <a:t>How can we subtract mixed fractions with like denominators?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algn="l"/>
            <a:r>
              <a:rPr lang="en-US" b="1" cap="small" dirty="0" smtClean="0">
                <a:solidFill>
                  <a:schemeClr val="accent4">
                    <a:lumMod val="75000"/>
                  </a:schemeClr>
                </a:solidFill>
              </a:rPr>
              <a:t>[lesson]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dirty="0" smtClean="0"/>
              <a:t>	</a:t>
            </a:r>
            <a:r>
              <a:rPr lang="en-US" sz="3600" dirty="0" smtClean="0"/>
              <a:t>Alex and Tomas are training for a walk-a-thon. They will compete next week. Alex walked 1     of a mile yesterday, and Tomas walked      of a mile. How much farther did Alex walk than Tomas?</a:t>
            </a:r>
            <a:r>
              <a:rPr lang="en-US" sz="3800" dirty="0"/>
              <a:t> </a:t>
            </a:r>
          </a:p>
          <a:p>
            <a:pPr>
              <a:buNone/>
            </a:pPr>
            <a:r>
              <a:rPr lang="en-US" sz="3800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US" sz="3800" dirty="0">
                <a:solidFill>
                  <a:schemeClr val="accent4">
                    <a:lumMod val="75000"/>
                  </a:schemeClr>
                </a:solidFill>
              </a:rPr>
              <a:t>	Study the </a:t>
            </a:r>
            <a:r>
              <a:rPr lang="en-US" sz="3800" dirty="0" smtClean="0">
                <a:solidFill>
                  <a:schemeClr val="accent4">
                    <a:lumMod val="75000"/>
                  </a:schemeClr>
                </a:solidFill>
              </a:rPr>
              <a:t>Problem</a:t>
            </a:r>
          </a:p>
          <a:p>
            <a:pPr>
              <a:buNone/>
            </a:pPr>
            <a:r>
              <a:rPr lang="en-US" sz="3600" dirty="0" smtClean="0"/>
              <a:t>Underline </a:t>
            </a:r>
            <a:r>
              <a:rPr lang="en-US" sz="3600" dirty="0"/>
              <a:t>the </a:t>
            </a:r>
            <a:r>
              <a:rPr lang="en-US" sz="3600" dirty="0" smtClean="0"/>
              <a:t>question.</a:t>
            </a:r>
          </a:p>
          <a:p>
            <a:pPr>
              <a:buNone/>
            </a:pPr>
            <a:r>
              <a:rPr lang="en-US" sz="3600" dirty="0" smtClean="0"/>
              <a:t>This </a:t>
            </a:r>
            <a:r>
              <a:rPr lang="en-US" sz="3600" dirty="0"/>
              <a:t>problem is asking me to </a:t>
            </a:r>
            <a:r>
              <a:rPr lang="en-US" sz="3600" dirty="0" smtClean="0"/>
              <a:t>find </a:t>
            </a:r>
          </a:p>
          <a:p>
            <a:pPr marL="0" indent="3175">
              <a:buNone/>
            </a:pPr>
            <a:r>
              <a:rPr lang="en-US" sz="3600" b="1" u="sng" dirty="0" smtClean="0"/>
              <a:t>the difference between the distance Alex and Tomas walked.</a:t>
            </a:r>
            <a:endParaRPr lang="en-US" sz="3600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2895600"/>
            <a:ext cx="40386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5"/>
          <p:cNvGrpSpPr/>
          <p:nvPr/>
        </p:nvGrpSpPr>
        <p:grpSpPr>
          <a:xfrm>
            <a:off x="2147452" y="2209800"/>
            <a:ext cx="824348" cy="914400"/>
            <a:chOff x="5105400" y="1191343"/>
            <a:chExt cx="755653" cy="1021041"/>
          </a:xfrm>
        </p:grpSpPr>
        <p:grpSp>
          <p:nvGrpSpPr>
            <p:cNvPr id="5" name="Group 22"/>
            <p:cNvGrpSpPr/>
            <p:nvPr/>
          </p:nvGrpSpPr>
          <p:grpSpPr>
            <a:xfrm>
              <a:off x="5105400" y="1295400"/>
              <a:ext cx="755653" cy="916984"/>
              <a:chOff x="2819400" y="1219200"/>
              <a:chExt cx="755653" cy="916984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819400" y="12192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smtClean="0"/>
                  <a:t>___</a:t>
                </a:r>
                <a:endParaRPr lang="en-US" sz="25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89253" y="1524000"/>
                <a:ext cx="685800" cy="612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10</a:t>
                </a:r>
                <a:endParaRPr lang="en-US" sz="3000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5257800" y="1191343"/>
              <a:ext cx="304800" cy="61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/>
                <a:t>3</a:t>
              </a:r>
              <a:endParaRPr lang="en-US" sz="3000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914400" y="3429000"/>
            <a:ext cx="41148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35"/>
          <p:cNvGrpSpPr/>
          <p:nvPr/>
        </p:nvGrpSpPr>
        <p:grpSpPr>
          <a:xfrm>
            <a:off x="2362200" y="1630680"/>
            <a:ext cx="838200" cy="990600"/>
            <a:chOff x="5105400" y="1191343"/>
            <a:chExt cx="755653" cy="1021041"/>
          </a:xfrm>
        </p:grpSpPr>
        <p:grpSp>
          <p:nvGrpSpPr>
            <p:cNvPr id="8" name="Group 22"/>
            <p:cNvGrpSpPr/>
            <p:nvPr/>
          </p:nvGrpSpPr>
          <p:grpSpPr>
            <a:xfrm>
              <a:off x="5105400" y="1295400"/>
              <a:ext cx="755653" cy="916984"/>
              <a:chOff x="2819400" y="1219200"/>
              <a:chExt cx="755653" cy="916984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2819400" y="12192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smtClean="0"/>
                  <a:t>___</a:t>
                </a:r>
                <a:endParaRPr lang="en-US" sz="25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889253" y="1524000"/>
                <a:ext cx="685800" cy="612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10</a:t>
                </a:r>
                <a:endParaRPr lang="en-US" sz="3000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257800" y="1191343"/>
              <a:ext cx="304800" cy="612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/>
                <a:t>9</a:t>
              </a:r>
              <a:endParaRPr lang="en-US" sz="3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[Cooperative Pairs]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192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Partner A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1219200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Partner B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0" name="Picture 6" descr="C:\Users\C\AppData\Local\Microsoft\Windows\Temporary Internet Files\Content.IE5\YBVI3JRH\MC9000889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949" y="2066330"/>
            <a:ext cx="7096701" cy="4410670"/>
          </a:xfrm>
          <a:prstGeom prst="rect">
            <a:avLst/>
          </a:prstGeom>
          <a:noFill/>
        </p:spPr>
      </p:pic>
      <p:grpSp>
        <p:nvGrpSpPr>
          <p:cNvPr id="71" name="Group 82"/>
          <p:cNvGrpSpPr/>
          <p:nvPr/>
        </p:nvGrpSpPr>
        <p:grpSpPr>
          <a:xfrm rot="10150437">
            <a:off x="4489357" y="5508896"/>
            <a:ext cx="1070685" cy="208672"/>
            <a:chOff x="2129715" y="2003476"/>
            <a:chExt cx="3428579" cy="1862796"/>
          </a:xfrm>
        </p:grpSpPr>
        <p:sp>
          <p:nvSpPr>
            <p:cNvPr id="72" name="Rectangle 6"/>
            <p:cNvSpPr>
              <a:spLocks noChangeArrowheads="1"/>
            </p:cNvSpPr>
            <p:nvPr/>
          </p:nvSpPr>
          <p:spPr bwMode="auto">
            <a:xfrm>
              <a:off x="2999972" y="2951872"/>
              <a:ext cx="850392" cy="914400"/>
            </a:xfrm>
            <a:prstGeom prst="rect">
              <a:avLst/>
            </a:prstGeom>
            <a:solidFill>
              <a:srgbClr val="FF761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metal">
              <a:bevelT w="165100"/>
              <a:bevelB h="9525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Rectangle 8"/>
            <p:cNvSpPr>
              <a:spLocks noChangeArrowheads="1"/>
            </p:cNvSpPr>
            <p:nvPr/>
          </p:nvSpPr>
          <p:spPr bwMode="auto">
            <a:xfrm>
              <a:off x="3852459" y="2951872"/>
              <a:ext cx="850392" cy="914400"/>
            </a:xfrm>
            <a:prstGeom prst="rect">
              <a:avLst/>
            </a:prstGeom>
            <a:solidFill>
              <a:srgbClr val="FF761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metal">
              <a:bevelT w="165100"/>
              <a:bevelB h="9525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Rectangle 9"/>
            <p:cNvSpPr>
              <a:spLocks noChangeArrowheads="1"/>
            </p:cNvSpPr>
            <p:nvPr/>
          </p:nvSpPr>
          <p:spPr bwMode="auto">
            <a:xfrm>
              <a:off x="4707902" y="2951872"/>
              <a:ext cx="850392" cy="914400"/>
            </a:xfrm>
            <a:prstGeom prst="rect">
              <a:avLst/>
            </a:prstGeom>
            <a:solidFill>
              <a:srgbClr val="FF761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metal">
              <a:bevelT w="165100"/>
              <a:bevelB h="9525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Rectangle 3"/>
            <p:cNvSpPr>
              <a:spLocks noChangeArrowheads="1"/>
            </p:cNvSpPr>
            <p:nvPr/>
          </p:nvSpPr>
          <p:spPr bwMode="auto">
            <a:xfrm>
              <a:off x="2129715" y="2003476"/>
              <a:ext cx="1700213" cy="914400"/>
            </a:xfrm>
            <a:prstGeom prst="rect">
              <a:avLst/>
            </a:prstGeom>
            <a:solidFill>
              <a:srgbClr val="008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metal">
              <a:bevelT w="165100"/>
              <a:bevelB h="9525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Rectangle 4"/>
            <p:cNvSpPr>
              <a:spLocks noChangeArrowheads="1"/>
            </p:cNvSpPr>
            <p:nvPr/>
          </p:nvSpPr>
          <p:spPr bwMode="auto">
            <a:xfrm>
              <a:off x="3829928" y="2003476"/>
              <a:ext cx="1700212" cy="914400"/>
            </a:xfrm>
            <a:prstGeom prst="rect">
              <a:avLst/>
            </a:prstGeom>
            <a:solidFill>
              <a:srgbClr val="008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metal">
              <a:bevelT w="165100"/>
              <a:bevelB h="9525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Rectangle 7"/>
            <p:cNvSpPr>
              <a:spLocks noChangeArrowheads="1"/>
            </p:cNvSpPr>
            <p:nvPr/>
          </p:nvSpPr>
          <p:spPr bwMode="auto">
            <a:xfrm>
              <a:off x="2139766" y="2951872"/>
              <a:ext cx="850392" cy="914400"/>
            </a:xfrm>
            <a:prstGeom prst="rect">
              <a:avLst/>
            </a:prstGeom>
            <a:solidFill>
              <a:srgbClr val="FF761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metal">
              <a:bevelT w="165100"/>
              <a:bevelB h="9525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46377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Verdana" pitchFamily="34" charset="0"/>
              </a:rPr>
              <a:t>Can we legally trade the difference for fewer fraction strips in another color?</a:t>
            </a:r>
            <a:endParaRPr lang="en-US" sz="3200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 Mixed Fractions – </a:t>
            </a:r>
            <a:br>
              <a:rPr lang="en-US" dirty="0" smtClean="0"/>
            </a:br>
            <a:r>
              <a:rPr lang="en-US" dirty="0" smtClean="0"/>
              <a:t>Like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    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943100" y="1333500"/>
          <a:ext cx="16383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1333500"/>
                        <a:ext cx="16383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2133600" y="2667000"/>
            <a:ext cx="5118100" cy="914400"/>
            <a:chOff x="1828800" y="609600"/>
            <a:chExt cx="5118100" cy="914400"/>
          </a:xfrm>
        </p:grpSpPr>
        <p:sp>
          <p:nvSpPr>
            <p:cNvPr id="23" name="Rectangle 2"/>
            <p:cNvSpPr>
              <a:spLocks noChangeArrowheads="1"/>
            </p:cNvSpPr>
            <p:nvPr/>
          </p:nvSpPr>
          <p:spPr bwMode="auto">
            <a:xfrm>
              <a:off x="1828800" y="609600"/>
              <a:ext cx="5118100" cy="914400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metal">
              <a:bevelT w="165100"/>
              <a:bevelB h="9525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91000" y="817602"/>
              <a:ext cx="76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/>
                <a:t>1</a:t>
              </a:r>
              <a:endParaRPr lang="en-US" sz="3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914400" y="48254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Verdana" pitchFamily="34" charset="0"/>
              </a:rPr>
              <a:t>Take away the second fraction.</a:t>
            </a:r>
            <a:endParaRPr lang="en-US" sz="3200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57600" y="1371600"/>
          <a:ext cx="12525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5" imgW="330120" imgH="393480" progId="Equation.DSMT4">
                  <p:embed/>
                </p:oleObj>
              </mc:Choice>
              <mc:Fallback>
                <p:oleObj name="Equation" r:id="rId5" imgW="33012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371600"/>
                        <a:ext cx="125253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09600" y="56388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Verdana" pitchFamily="34" charset="0"/>
              </a:rPr>
              <a:t>No. This tells us that the difference is in </a:t>
            </a:r>
            <a:r>
              <a:rPr lang="en-US" sz="3200" b="1" dirty="0" smtClean="0">
                <a:solidFill>
                  <a:srgbClr val="00B050"/>
                </a:solidFill>
                <a:latin typeface="Verdana" pitchFamily="34" charset="0"/>
              </a:rPr>
              <a:t>simplest form!</a:t>
            </a:r>
            <a:r>
              <a:rPr lang="en-US" sz="3200" dirty="0" smtClean="0">
                <a:solidFill>
                  <a:srgbClr val="00B050"/>
                </a:solidFill>
                <a:latin typeface="Verdana" pitchFamily="34" charset="0"/>
              </a:rPr>
              <a:t> </a:t>
            </a:r>
            <a:endParaRPr lang="en-US" sz="3200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3149600" y="3581400"/>
            <a:ext cx="1028700" cy="9144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2120900" y="3581400"/>
            <a:ext cx="1028700" cy="9144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4152900" y="3581400"/>
            <a:ext cx="1028700" cy="91440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2271932" y="3657600"/>
            <a:ext cx="838200" cy="801708"/>
            <a:chOff x="5105400" y="1275546"/>
            <a:chExt cx="838200" cy="801708"/>
          </a:xfrm>
        </p:grpSpPr>
        <p:grpSp>
          <p:nvGrpSpPr>
            <p:cNvPr id="48" name="Group 22"/>
            <p:cNvGrpSpPr/>
            <p:nvPr/>
          </p:nvGrpSpPr>
          <p:grpSpPr>
            <a:xfrm>
              <a:off x="5105400" y="1295400"/>
              <a:ext cx="838200" cy="781854"/>
              <a:chOff x="2819400" y="1219200"/>
              <a:chExt cx="838200" cy="781854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2819400" y="12192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 smtClean="0"/>
                  <a:t>___</a:t>
                </a:r>
                <a:endParaRPr lang="en-US" sz="25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971800" y="15240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 smtClean="0"/>
                  <a:t>5</a:t>
                </a:r>
                <a:endParaRPr lang="en-US" sz="2500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5257800" y="1275546"/>
              <a:ext cx="3048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1</a:t>
              </a:r>
              <a:endParaRPr lang="en-US" sz="25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309404" y="3657600"/>
            <a:ext cx="838200" cy="801708"/>
            <a:chOff x="5105400" y="1275546"/>
            <a:chExt cx="838200" cy="801708"/>
          </a:xfrm>
        </p:grpSpPr>
        <p:grpSp>
          <p:nvGrpSpPr>
            <p:cNvPr id="53" name="Group 22"/>
            <p:cNvGrpSpPr/>
            <p:nvPr/>
          </p:nvGrpSpPr>
          <p:grpSpPr>
            <a:xfrm>
              <a:off x="5105400" y="1295400"/>
              <a:ext cx="838200" cy="781854"/>
              <a:chOff x="2819400" y="1219200"/>
              <a:chExt cx="838200" cy="78185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2819400" y="12192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 smtClean="0"/>
                  <a:t>___</a:t>
                </a:r>
                <a:endParaRPr lang="en-US" sz="25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971800" y="15240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 smtClean="0"/>
                  <a:t>5</a:t>
                </a:r>
                <a:endParaRPr lang="en-US" sz="2500" dirty="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5257800" y="1275546"/>
              <a:ext cx="3048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1</a:t>
              </a:r>
              <a:endParaRPr lang="en-US" sz="25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310596" y="3665956"/>
            <a:ext cx="838200" cy="801708"/>
            <a:chOff x="5105400" y="1275546"/>
            <a:chExt cx="838200" cy="801708"/>
          </a:xfrm>
        </p:grpSpPr>
        <p:grpSp>
          <p:nvGrpSpPr>
            <p:cNvPr id="58" name="Group 22"/>
            <p:cNvGrpSpPr/>
            <p:nvPr/>
          </p:nvGrpSpPr>
          <p:grpSpPr>
            <a:xfrm>
              <a:off x="5105400" y="1295400"/>
              <a:ext cx="838200" cy="781854"/>
              <a:chOff x="2819400" y="1219200"/>
              <a:chExt cx="838200" cy="781854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2819400" y="12192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 smtClean="0"/>
                  <a:t>___</a:t>
                </a:r>
                <a:endParaRPr lang="en-US" sz="25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971800" y="15240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 smtClean="0"/>
                  <a:t>5</a:t>
                </a:r>
                <a:endParaRPr lang="en-US" sz="2500" dirty="0"/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5257800" y="1275546"/>
              <a:ext cx="3048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/>
                <a:t>1</a:t>
              </a:r>
              <a:endParaRPr lang="en-US" sz="25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9" grpId="0"/>
      <p:bldP spid="39" grpId="1"/>
      <p:bldP spid="44" grpId="0"/>
      <p:bldP spid="42" grpId="0" animBg="1"/>
      <p:bldP spid="45" grpId="0" animBg="1"/>
      <p:bldP spid="46" grpId="0" animBg="1"/>
      <p:bldP spid="4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0" y="46377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Verdana" pitchFamily="34" charset="0"/>
              </a:rPr>
              <a:t>Can we legally trade the difference for fewer fraction strips in another color?</a:t>
            </a:r>
            <a:endParaRPr lang="en-US" sz="3200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 Mixed Fractions – </a:t>
            </a:r>
            <a:br>
              <a:rPr lang="en-US" dirty="0" smtClean="0"/>
            </a:br>
            <a:r>
              <a:rPr lang="en-US" dirty="0" smtClean="0"/>
              <a:t>Like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    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943100" y="1333500"/>
          <a:ext cx="16383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7" name="Equation" r:id="rId3" imgW="431640" imgH="393480" progId="Equation.DSMT4">
                  <p:embed/>
                </p:oleObj>
              </mc:Choice>
              <mc:Fallback>
                <p:oleObj name="Equation" r:id="rId3" imgW="4316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1333500"/>
                        <a:ext cx="16383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9"/>
          <p:cNvGrpSpPr/>
          <p:nvPr/>
        </p:nvGrpSpPr>
        <p:grpSpPr>
          <a:xfrm>
            <a:off x="2133600" y="2667000"/>
            <a:ext cx="5118100" cy="914400"/>
            <a:chOff x="1828800" y="609600"/>
            <a:chExt cx="5118100" cy="914400"/>
          </a:xfrm>
        </p:grpSpPr>
        <p:sp>
          <p:nvSpPr>
            <p:cNvPr id="23" name="Rectangle 2"/>
            <p:cNvSpPr>
              <a:spLocks noChangeArrowheads="1"/>
            </p:cNvSpPr>
            <p:nvPr/>
          </p:nvSpPr>
          <p:spPr bwMode="auto">
            <a:xfrm>
              <a:off x="1828800" y="609600"/>
              <a:ext cx="5118100" cy="914400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 prstMaterial="metal">
              <a:bevelT w="165100"/>
              <a:bevelB h="9525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91000" y="817602"/>
              <a:ext cx="76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/>
                <a:t>1</a:t>
              </a:r>
              <a:endParaRPr lang="en-US" sz="3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914400" y="48254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Verdana" pitchFamily="34" charset="0"/>
              </a:rPr>
              <a:t>Take away the second fraction.</a:t>
            </a:r>
            <a:endParaRPr lang="en-US" sz="3200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657600" y="1371600"/>
          <a:ext cx="12525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Equation" r:id="rId5" imgW="330120" imgH="393480" progId="Equation.DSMT4">
                  <p:embed/>
                </p:oleObj>
              </mc:Choice>
              <mc:Fallback>
                <p:oleObj name="Equation" r:id="rId5" imgW="3301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371600"/>
                        <a:ext cx="125253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381000" y="56388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Verdana" pitchFamily="34" charset="0"/>
              </a:rPr>
              <a:t>Yes. Let’s replace our fraction strips with fewer strips</a:t>
            </a:r>
            <a:r>
              <a:rPr lang="en-US" sz="3200" b="1" dirty="0" smtClean="0">
                <a:solidFill>
                  <a:srgbClr val="00B050"/>
                </a:solidFill>
                <a:latin typeface="Verdana" pitchFamily="34" charset="0"/>
              </a:rPr>
              <a:t>!</a:t>
            </a:r>
            <a:r>
              <a:rPr lang="en-US" sz="3200" dirty="0" smtClean="0">
                <a:solidFill>
                  <a:srgbClr val="00B050"/>
                </a:solidFill>
                <a:latin typeface="Verdana" pitchFamily="34" charset="0"/>
              </a:rPr>
              <a:t> </a:t>
            </a:r>
            <a:endParaRPr lang="en-US" sz="3200" dirty="0">
              <a:solidFill>
                <a:srgbClr val="00B050"/>
              </a:solidFill>
              <a:latin typeface="Verdana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953000" y="1371600"/>
          <a:ext cx="12525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9" name="Equation" r:id="rId7" imgW="330120" imgH="393480" progId="Equation.DSMT4">
                  <p:embed/>
                </p:oleObj>
              </mc:Choice>
              <mc:Fallback>
                <p:oleObj name="Equation" r:id="rId7" imgW="3301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371600"/>
                        <a:ext cx="125253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3352800" y="3581400"/>
            <a:ext cx="685800" cy="9144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743200" y="3581400"/>
            <a:ext cx="609600" cy="9144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133600" y="3581400"/>
            <a:ext cx="609600" cy="9144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33600" y="3637746"/>
            <a:ext cx="685800" cy="4770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___</a:t>
            </a:r>
            <a:endParaRPr lang="en-US" sz="25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3942546"/>
            <a:ext cx="685800" cy="4770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8</a:t>
            </a:r>
            <a:endParaRPr lang="en-US" sz="2500" dirty="0"/>
          </a:p>
        </p:txBody>
      </p:sp>
      <p:sp>
        <p:nvSpPr>
          <p:cNvPr id="36" name="TextBox 35"/>
          <p:cNvSpPr txBox="1"/>
          <p:nvPr/>
        </p:nvSpPr>
        <p:spPr>
          <a:xfrm>
            <a:off x="2300068" y="3617892"/>
            <a:ext cx="304800" cy="4770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</a:t>
            </a:r>
            <a:endParaRPr lang="en-US" sz="2500" dirty="0"/>
          </a:p>
        </p:txBody>
      </p:sp>
      <p:sp>
        <p:nvSpPr>
          <p:cNvPr id="37" name="TextBox 36"/>
          <p:cNvSpPr txBox="1"/>
          <p:nvPr/>
        </p:nvSpPr>
        <p:spPr>
          <a:xfrm>
            <a:off x="2667000" y="3637746"/>
            <a:ext cx="685800" cy="4770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___</a:t>
            </a:r>
            <a:endParaRPr lang="en-US" sz="25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9400" y="3942546"/>
            <a:ext cx="685800" cy="4770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8</a:t>
            </a:r>
            <a:endParaRPr lang="en-US" sz="2500" dirty="0"/>
          </a:p>
        </p:txBody>
      </p:sp>
      <p:sp>
        <p:nvSpPr>
          <p:cNvPr id="41" name="TextBox 40"/>
          <p:cNvSpPr txBox="1"/>
          <p:nvPr/>
        </p:nvSpPr>
        <p:spPr>
          <a:xfrm>
            <a:off x="2833468" y="3617892"/>
            <a:ext cx="304800" cy="4770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</a:t>
            </a:r>
            <a:endParaRPr lang="en-US" sz="2500" dirty="0"/>
          </a:p>
        </p:txBody>
      </p:sp>
      <p:sp>
        <p:nvSpPr>
          <p:cNvPr id="47" name="TextBox 46"/>
          <p:cNvSpPr txBox="1"/>
          <p:nvPr/>
        </p:nvSpPr>
        <p:spPr>
          <a:xfrm>
            <a:off x="3352800" y="3637746"/>
            <a:ext cx="685800" cy="4770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___</a:t>
            </a:r>
            <a:endParaRPr lang="en-US" sz="2500" dirty="0"/>
          </a:p>
        </p:txBody>
      </p:sp>
      <p:sp>
        <p:nvSpPr>
          <p:cNvPr id="48" name="TextBox 47"/>
          <p:cNvSpPr txBox="1"/>
          <p:nvPr/>
        </p:nvSpPr>
        <p:spPr>
          <a:xfrm>
            <a:off x="3505200" y="3942546"/>
            <a:ext cx="685800" cy="4770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8</a:t>
            </a:r>
            <a:endParaRPr lang="en-US" sz="2500" dirty="0"/>
          </a:p>
        </p:txBody>
      </p:sp>
      <p:sp>
        <p:nvSpPr>
          <p:cNvPr id="52" name="TextBox 51"/>
          <p:cNvSpPr txBox="1"/>
          <p:nvPr/>
        </p:nvSpPr>
        <p:spPr>
          <a:xfrm>
            <a:off x="3519268" y="3617892"/>
            <a:ext cx="304800" cy="4770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>
            <a:bevelT w="165100"/>
            <a:bevelB h="95250"/>
          </a:sp3d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</a:t>
            </a:r>
            <a:endParaRPr lang="en-US" sz="25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2133600" y="3657600"/>
            <a:ext cx="1219200" cy="914400"/>
            <a:chOff x="1905000" y="2133600"/>
            <a:chExt cx="1280160" cy="914400"/>
          </a:xfrm>
          <a:scene3d>
            <a:camera prst="orthographicFront"/>
            <a:lightRig rig="threePt" dir="t"/>
          </a:scene3d>
        </p:grpSpPr>
        <p:sp>
          <p:nvSpPr>
            <p:cNvPr id="58" name="Rectangle 5"/>
            <p:cNvSpPr>
              <a:spLocks noChangeArrowheads="1"/>
            </p:cNvSpPr>
            <p:nvPr/>
          </p:nvSpPr>
          <p:spPr bwMode="auto">
            <a:xfrm>
              <a:off x="1905000" y="2133600"/>
              <a:ext cx="1280160" cy="914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sp3d prstMaterial="metal">
              <a:bevelT w="165100"/>
              <a:bevelB h="9525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2" name="Group 49"/>
            <p:cNvGrpSpPr/>
            <p:nvPr/>
          </p:nvGrpSpPr>
          <p:grpSpPr>
            <a:xfrm>
              <a:off x="2133600" y="2209800"/>
              <a:ext cx="838200" cy="801708"/>
              <a:chOff x="5105400" y="1275546"/>
              <a:chExt cx="838200" cy="801708"/>
            </a:xfrm>
          </p:grpSpPr>
          <p:grpSp>
            <p:nvGrpSpPr>
              <p:cNvPr id="63" name="Group 22"/>
              <p:cNvGrpSpPr/>
              <p:nvPr/>
            </p:nvGrpSpPr>
            <p:grpSpPr>
              <a:xfrm>
                <a:off x="5105400" y="1295400"/>
                <a:ext cx="838200" cy="781854"/>
                <a:chOff x="2819400" y="1219200"/>
                <a:chExt cx="838200" cy="781854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2819400" y="1219200"/>
                  <a:ext cx="811530" cy="477054"/>
                </a:xfrm>
                <a:prstGeom prst="rect">
                  <a:avLst/>
                </a:prstGeom>
                <a:noFill/>
                <a:sp3d prstMaterial="metal">
                  <a:bevelT w="165100"/>
                  <a:bevelB h="95250"/>
                </a:sp3d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500" dirty="0" smtClean="0"/>
                    <a:t>___</a:t>
                  </a:r>
                  <a:endParaRPr lang="en-US" sz="2500" dirty="0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2971800" y="1524000"/>
                  <a:ext cx="685800" cy="477054"/>
                </a:xfrm>
                <a:prstGeom prst="rect">
                  <a:avLst/>
                </a:prstGeom>
                <a:noFill/>
                <a:sp3d prstMaterial="metal">
                  <a:bevelT w="165100"/>
                  <a:bevelB h="95250"/>
                </a:sp3d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500" dirty="0"/>
                    <a:t>4</a:t>
                  </a:r>
                </a:p>
              </p:txBody>
            </p:sp>
          </p:grpSp>
          <p:sp>
            <p:nvSpPr>
              <p:cNvPr id="64" name="TextBox 63"/>
              <p:cNvSpPr txBox="1"/>
              <p:nvPr/>
            </p:nvSpPr>
            <p:spPr>
              <a:xfrm>
                <a:off x="5257800" y="1275546"/>
                <a:ext cx="304800" cy="477054"/>
              </a:xfrm>
              <a:prstGeom prst="rect">
                <a:avLst/>
              </a:prstGeom>
              <a:noFill/>
              <a:sp3d prstMaterial="metal">
                <a:bevelT w="165100"/>
                <a:bevelB h="9525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 smtClean="0"/>
                  <a:t>1</a:t>
                </a:r>
                <a:endParaRPr lang="en-US" sz="25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9" grpId="0"/>
      <p:bldP spid="39" grpId="1"/>
      <p:bldP spid="44" grpId="0"/>
      <p:bldP spid="31" grpId="1" animBg="1"/>
      <p:bldP spid="31" grpId="2" animBg="1"/>
      <p:bldP spid="32" grpId="0" animBg="1"/>
      <p:bldP spid="32" grpId="1" animBg="1"/>
      <p:bldP spid="33" grpId="0" animBg="1"/>
      <p:bldP spid="33" grpId="1" animBg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41" grpId="0"/>
      <p:bldP spid="41" grpId="1"/>
      <p:bldP spid="47" grpId="1"/>
      <p:bldP spid="47" grpId="2"/>
      <p:bldP spid="48" grpId="1"/>
      <p:bldP spid="48" grpId="2"/>
      <p:bldP spid="52" grpId="1"/>
      <p:bldP spid="5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990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Subtract Mixed Fractions – </a:t>
            </a:r>
            <a:br>
              <a:rPr lang="en-US" dirty="0" smtClean="0"/>
            </a:br>
            <a:r>
              <a:rPr lang="en-US" dirty="0" smtClean="0"/>
              <a:t>Like Denominators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    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919288" y="1333500"/>
          <a:ext cx="16859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6" name="Equation" r:id="rId3" imgW="444240" imgH="393480" progId="Equation.DSMT4">
                  <p:embed/>
                </p:oleObj>
              </mc:Choice>
              <mc:Fallback>
                <p:oleObj name="Equation" r:id="rId3" imgW="44424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1333500"/>
                        <a:ext cx="1685925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14400" y="4825425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  <a:latin typeface="Verdana" pitchFamily="34" charset="0"/>
              </a:rPr>
              <a:t>Take away the second fraction.</a:t>
            </a:r>
            <a:endParaRPr lang="en-US" sz="3200" dirty="0">
              <a:solidFill>
                <a:srgbClr val="0070C0"/>
              </a:solidFill>
              <a:latin typeface="Verdana" pitchFamily="34" charset="0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5334000" y="1333500"/>
          <a:ext cx="10112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7" name="Equation" r:id="rId5" imgW="266400" imgH="393480" progId="Equation.DSMT4">
                  <p:embed/>
                </p:oleObj>
              </mc:Choice>
              <mc:Fallback>
                <p:oleObj name="Equation" r:id="rId5" imgW="2664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333500"/>
                        <a:ext cx="1011238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13716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3622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3528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4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3340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324600" y="25908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371600" y="35052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2362200" y="35052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352800" y="35052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343400" y="35052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334000" y="35052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24600" y="3505200"/>
            <a:ext cx="990600" cy="7620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324600" y="2590800"/>
            <a:ext cx="990600" cy="762000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334000" y="2590800"/>
            <a:ext cx="990600" cy="762000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4343400" y="2590800"/>
            <a:ext cx="990600" cy="762000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52800" y="2590800"/>
            <a:ext cx="990600" cy="762000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362200" y="2590800"/>
            <a:ext cx="990600" cy="762000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1371600" y="2590800"/>
            <a:ext cx="990600" cy="762000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371600" y="2590800"/>
            <a:ext cx="5943600" cy="762000"/>
          </a:xfrm>
          <a:prstGeom prst="rect">
            <a:avLst/>
          </a:prstGeom>
          <a:solidFill>
            <a:srgbClr val="0C10B4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371600" y="3505200"/>
            <a:ext cx="990600" cy="762000"/>
          </a:xfrm>
          <a:prstGeom prst="rect">
            <a:avLst/>
          </a:prstGeom>
          <a:solidFill>
            <a:schemeClr val="accent6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1371600" y="3505200"/>
            <a:ext cx="990600" cy="762000"/>
            <a:chOff x="1371600" y="2590800"/>
            <a:chExt cx="990600" cy="76200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6324600" y="2590800"/>
            <a:ext cx="990600" cy="762000"/>
            <a:chOff x="1371600" y="2590800"/>
            <a:chExt cx="990600" cy="762000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5334000" y="2590800"/>
            <a:ext cx="990600" cy="762000"/>
            <a:chOff x="1371600" y="2590800"/>
            <a:chExt cx="990600" cy="762000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1371600" y="2590800"/>
              <a:ext cx="990600" cy="7620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8" name="Object 87"/>
          <p:cNvGraphicFramePr>
            <a:graphicFrameLocks noChangeAspect="1"/>
          </p:cNvGraphicFramePr>
          <p:nvPr/>
        </p:nvGraphicFramePr>
        <p:xfrm>
          <a:off x="3505200" y="1333500"/>
          <a:ext cx="187801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8" name="Equation" r:id="rId7" imgW="495000" imgH="393480" progId="Equation.DSMT4">
                  <p:embed/>
                </p:oleObj>
              </mc:Choice>
              <mc:Fallback>
                <p:oleObj name="Equation" r:id="rId7" imgW="4950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333500"/>
                        <a:ext cx="1878012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0" grpId="0" animBg="1"/>
      <p:bldP spid="61" grpId="0" animBg="1"/>
      <p:bldP spid="62" grpId="0" animBg="1"/>
      <p:bldP spid="63" grpId="0" animBg="1"/>
      <p:bldP spid="67" grpId="0" animBg="1"/>
      <p:bldP spid="68" grpId="0" animBg="1"/>
      <p:bldP spid="69" grpId="0" animBg="1"/>
      <p:bldP spid="69" grpId="1" animBg="1"/>
      <p:bldP spid="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543</Words>
  <Application>Microsoft Office PowerPoint</Application>
  <PresentationFormat>On-screen Show (4:3)</PresentationFormat>
  <Paragraphs>181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PowerPoint Presentation</vt:lpstr>
      <vt:lpstr>[objective]</vt:lpstr>
      <vt:lpstr>[my skills]</vt:lpstr>
      <vt:lpstr>[essential questions]</vt:lpstr>
      <vt:lpstr>[lesson]</vt:lpstr>
      <vt:lpstr>[Cooperative Pairs] </vt:lpstr>
      <vt:lpstr>Subtract Mixed Fractions –  Like Denominators</vt:lpstr>
      <vt:lpstr>Subtract Mixed Fractions –  Like Denominators</vt:lpstr>
      <vt:lpstr>Subtract Mixed Fractions –  Like Denominators</vt:lpstr>
      <vt:lpstr>Subtract Mixed Fractions –  Like Denominators</vt:lpstr>
      <vt:lpstr>Subtract Mixed Fractions –  Like Denominators</vt:lpstr>
      <vt:lpstr>Subtract Mixed Fractions –  Like Denominators</vt:lpstr>
      <vt:lpstr>Subtract Mixed Fractions –  Like Denominators</vt:lpstr>
      <vt:lpstr>Subtract Mixed Fractions –  Like Denominators</vt:lpstr>
      <vt:lpstr>Subtract Mixed Fractions –  Like Denominators</vt:lpstr>
      <vt:lpstr>Subtract Mixed Fractions –  Like Denominators</vt:lpstr>
      <vt:lpstr>Fractions Foldable</vt:lpstr>
      <vt:lpstr>Fractions Foldable</vt:lpstr>
      <vt:lpstr>Fractions Foldable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[essential questions]</vt:lpstr>
      <vt:lpstr>[essential questions]</vt:lpstr>
      <vt:lpstr>[essential questions]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Multiplication</dc:title>
  <dc:creator>user300</dc:creator>
  <cp:lastModifiedBy>Lisa Schueren</cp:lastModifiedBy>
  <cp:revision>46</cp:revision>
  <dcterms:created xsi:type="dcterms:W3CDTF">2010-11-04T13:39:21Z</dcterms:created>
  <dcterms:modified xsi:type="dcterms:W3CDTF">2011-05-23T18:56:09Z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