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403" r:id="rId2"/>
    <p:sldId id="371" r:id="rId3"/>
    <p:sldId id="717" r:id="rId4"/>
    <p:sldId id="718" r:id="rId5"/>
    <p:sldId id="972" r:id="rId6"/>
    <p:sldId id="375" r:id="rId7"/>
    <p:sldId id="974" r:id="rId8"/>
    <p:sldId id="1009" r:id="rId9"/>
    <p:sldId id="1010" r:id="rId10"/>
    <p:sldId id="1011" r:id="rId11"/>
    <p:sldId id="1015" r:id="rId12"/>
    <p:sldId id="1013" r:id="rId13"/>
    <p:sldId id="1014" r:id="rId14"/>
    <p:sldId id="1012" r:id="rId15"/>
    <p:sldId id="1016" r:id="rId16"/>
    <p:sldId id="1017" r:id="rId17"/>
    <p:sldId id="1018" r:id="rId18"/>
    <p:sldId id="1019" r:id="rId19"/>
    <p:sldId id="1020" r:id="rId20"/>
    <p:sldId id="1021" r:id="rId21"/>
    <p:sldId id="1022" r:id="rId22"/>
    <p:sldId id="1025" r:id="rId23"/>
    <p:sldId id="1008" r:id="rId24"/>
    <p:sldId id="988" r:id="rId25"/>
    <p:sldId id="989" r:id="rId26"/>
    <p:sldId id="743" r:id="rId27"/>
    <p:sldId id="744" r:id="rId28"/>
    <p:sldId id="999" r:id="rId29"/>
    <p:sldId id="1023" r:id="rId30"/>
    <p:sldId id="1001" r:id="rId31"/>
    <p:sldId id="1002" r:id="rId32"/>
    <p:sldId id="1003" r:id="rId33"/>
    <p:sldId id="1004" r:id="rId34"/>
    <p:sldId id="1027" r:id="rId35"/>
    <p:sldId id="1028" r:id="rId36"/>
    <p:sldId id="1029" r:id="rId37"/>
    <p:sldId id="1030" r:id="rId38"/>
    <p:sldId id="719" r:id="rId39"/>
    <p:sldId id="720" r:id="rId40"/>
    <p:sldId id="721" r:id="rId41"/>
    <p:sldId id="294" r:id="rId42"/>
    <p:sldId id="100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C10BE"/>
    <a:srgbClr val="401814"/>
    <a:srgbClr val="3F3E04"/>
    <a:srgbClr val="FDA1F0"/>
    <a:srgbClr val="E1DE51"/>
    <a:srgbClr val="B2F3AF"/>
    <a:srgbClr val="2B2B03"/>
    <a:srgbClr val="F5F4C4"/>
    <a:srgbClr val="E0E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5" autoAdjust="0"/>
    <p:restoredTop sz="54118" autoAdjust="0"/>
  </p:normalViewPr>
  <p:slideViewPr>
    <p:cSldViewPr>
      <p:cViewPr varScale="1">
        <p:scale>
          <a:sx n="82" d="100"/>
          <a:sy n="82" d="100"/>
        </p:scale>
        <p:origin x="-93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48.wmf"/><Relationship Id="rId4" Type="http://schemas.openxmlformats.org/officeDocument/2006/relationships/image" Target="../media/image4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5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4.wmf"/><Relationship Id="rId1" Type="http://schemas.openxmlformats.org/officeDocument/2006/relationships/image" Target="../media/image6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11.wmf"/><Relationship Id="rId5" Type="http://schemas.openxmlformats.org/officeDocument/2006/relationships/image" Target="../media/image22.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3B3168-890D-4A27-80DA-002F53CA0C79}" type="datetimeFigureOut">
              <a:rPr lang="en-US" smtClean="0"/>
              <a:pPr/>
              <a:t>5/23/2011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914DB8-9153-4D08-8CC6-957181043E8A}" type="slidenum">
              <a:rPr lang="en-US" smtClean="0"/>
              <a:pPr/>
              <a:t>‹#›</a:t>
            </a:fld>
            <a:endParaRPr lang="en-US" dirty="0"/>
          </a:p>
        </p:txBody>
      </p:sp>
    </p:spTree>
    <p:extLst>
      <p:ext uri="{BB962C8B-B14F-4D97-AF65-F5344CB8AC3E}">
        <p14:creationId xmlns:p14="http://schemas.microsoft.com/office/powerpoint/2010/main" val="1269949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AF7177-AFCC-41A2-BF7F-7CEC83ABF124}" type="datetimeFigureOut">
              <a:rPr lang="en-US" smtClean="0"/>
              <a:pPr/>
              <a:t>5/23/2011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12CEF-7A86-4915-AF0B-1C204A7864AA}" type="slidenum">
              <a:rPr lang="en-US" smtClean="0"/>
              <a:pPr/>
              <a:t>‹#›</a:t>
            </a:fld>
            <a:endParaRPr lang="en-US" dirty="0"/>
          </a:p>
        </p:txBody>
      </p:sp>
    </p:spTree>
    <p:extLst>
      <p:ext uri="{BB962C8B-B14F-4D97-AF65-F5344CB8AC3E}">
        <p14:creationId xmlns:p14="http://schemas.microsoft.com/office/powerpoint/2010/main" val="170092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80F90E2-BDF0-414A-AFC1-492B5D685FBE}" type="slidenum">
              <a:rPr lang="en-US"/>
              <a:pPr/>
              <a:t>1</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812CEF-7A86-4915-AF0B-1C204A7864AA}"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812CEF-7A86-4915-AF0B-1C204A7864AA}"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791D578D-B2AF-458F-8473-EF390A6B5D43}" type="slidenum">
              <a:rPr lang="en-US"/>
              <a:pPr/>
              <a:t>41</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80F90E2-BDF0-414A-AFC1-492B5D685FBE}" type="slidenum">
              <a:rPr lang="en-US"/>
              <a:pPr/>
              <a:t>42</a:t>
            </a:fld>
            <a:endParaRPr 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34497-8322-420B-A6A0-CD87B72ABB4A}" type="datetimeFigureOut">
              <a:rPr lang="en-US" smtClean="0"/>
              <a:pPr/>
              <a:t>5/23/2011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7E822-E80F-424A-957A-E8D647D0EE2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34497-8322-420B-A6A0-CD87B72ABB4A}" type="datetimeFigureOut">
              <a:rPr lang="en-US" smtClean="0"/>
              <a:pPr/>
              <a:t>5/23/2011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7E822-E80F-424A-957A-E8D647D0EE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28.bin"/><Relationship Id="rId18" Type="http://schemas.openxmlformats.org/officeDocument/2006/relationships/oleObject" Target="../embeddings/oleObject33.bin"/><Relationship Id="rId3" Type="http://schemas.openxmlformats.org/officeDocument/2006/relationships/oleObject" Target="../embeddings/oleObject22.bin"/><Relationship Id="rId21" Type="http://schemas.openxmlformats.org/officeDocument/2006/relationships/oleObject" Target="../embeddings/oleObject36.bin"/><Relationship Id="rId7" Type="http://schemas.openxmlformats.org/officeDocument/2006/relationships/oleObject" Target="../embeddings/oleObject24.bin"/><Relationship Id="rId12" Type="http://schemas.openxmlformats.org/officeDocument/2006/relationships/oleObject" Target="../embeddings/oleObject27.bin"/><Relationship Id="rId17" Type="http://schemas.openxmlformats.org/officeDocument/2006/relationships/oleObject" Target="../embeddings/oleObject32.bin"/><Relationship Id="rId2" Type="http://schemas.openxmlformats.org/officeDocument/2006/relationships/slideLayout" Target="../slideLayouts/slideLayout2.xml"/><Relationship Id="rId16" Type="http://schemas.openxmlformats.org/officeDocument/2006/relationships/oleObject" Target="../embeddings/oleObject31.bin"/><Relationship Id="rId20" Type="http://schemas.openxmlformats.org/officeDocument/2006/relationships/oleObject" Target="../embeddings/oleObject35.bin"/><Relationship Id="rId1" Type="http://schemas.openxmlformats.org/officeDocument/2006/relationships/vmlDrawing" Target="../drawings/vmlDrawing5.vml"/><Relationship Id="rId6" Type="http://schemas.openxmlformats.org/officeDocument/2006/relationships/image" Target="../media/image13.w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30.bin"/><Relationship Id="rId23" Type="http://schemas.openxmlformats.org/officeDocument/2006/relationships/oleObject" Target="../embeddings/oleObject38.bin"/><Relationship Id="rId10" Type="http://schemas.openxmlformats.org/officeDocument/2006/relationships/image" Target="../media/image7.wmf"/><Relationship Id="rId19" Type="http://schemas.openxmlformats.org/officeDocument/2006/relationships/oleObject" Target="../embeddings/oleObject34.bin"/><Relationship Id="rId4" Type="http://schemas.openxmlformats.org/officeDocument/2006/relationships/image" Target="../media/image12.wmf"/><Relationship Id="rId9" Type="http://schemas.openxmlformats.org/officeDocument/2006/relationships/oleObject" Target="../embeddings/oleObject25.bin"/><Relationship Id="rId14" Type="http://schemas.openxmlformats.org/officeDocument/2006/relationships/oleObject" Target="../embeddings/oleObject29.bin"/><Relationship Id="rId22" Type="http://schemas.openxmlformats.org/officeDocument/2006/relationships/oleObject" Target="../embeddings/oleObject37.bin"/></Relationships>
</file>

<file path=ppt/slides/_rels/slide1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40.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45.bin"/><Relationship Id="rId14" Type="http://schemas.openxmlformats.org/officeDocument/2006/relationships/image" Target="../media/image11.wmf"/></Relationships>
</file>

<file path=ppt/slides/_rels/slide1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4.wmf"/><Relationship Id="rId11" Type="http://schemas.openxmlformats.org/officeDocument/2006/relationships/oleObject" Target="../embeddings/oleObject52.bin"/><Relationship Id="rId5" Type="http://schemas.openxmlformats.org/officeDocument/2006/relationships/oleObject" Target="../embeddings/oleObject49.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51.bin"/></Relationships>
</file>

<file path=ppt/slides/_rels/slide14.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8.wmf"/><Relationship Id="rId5" Type="http://schemas.openxmlformats.org/officeDocument/2006/relationships/oleObject" Target="../embeddings/oleObject54.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56.bin"/></Relationships>
</file>

<file path=ppt/slides/_rels/slide15.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57.bin"/><Relationship Id="rId7" Type="http://schemas.openxmlformats.org/officeDocument/2006/relationships/oleObject" Target="../embeddings/oleObject59.bin"/><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2.wmf"/><Relationship Id="rId11" Type="http://schemas.openxmlformats.org/officeDocument/2006/relationships/oleObject" Target="../embeddings/oleObject61.bin"/><Relationship Id="rId5" Type="http://schemas.openxmlformats.org/officeDocument/2006/relationships/oleObject" Target="../embeddings/oleObject58.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60.bin"/></Relationships>
</file>

<file path=ppt/slides/_rels/slide16.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7.wmf"/><Relationship Id="rId11" Type="http://schemas.openxmlformats.org/officeDocument/2006/relationships/oleObject" Target="../embeddings/oleObject66.bin"/><Relationship Id="rId5" Type="http://schemas.openxmlformats.org/officeDocument/2006/relationships/oleObject" Target="../embeddings/oleObject63.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65.bin"/></Relationships>
</file>

<file path=ppt/slides/_rels/slide17.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1.wmf"/><Relationship Id="rId5" Type="http://schemas.openxmlformats.org/officeDocument/2006/relationships/oleObject" Target="../embeddings/oleObject68.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70.bin"/></Relationships>
</file>

<file path=ppt/slides/_rels/slide18.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71.bin"/><Relationship Id="rId7" Type="http://schemas.openxmlformats.org/officeDocument/2006/relationships/oleObject" Target="../embeddings/oleObject73.bin"/><Relationship Id="rId12"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5.wmf"/><Relationship Id="rId11" Type="http://schemas.openxmlformats.org/officeDocument/2006/relationships/oleObject" Target="../embeddings/oleObject75.bin"/><Relationship Id="rId5" Type="http://schemas.openxmlformats.org/officeDocument/2006/relationships/oleObject" Target="../embeddings/oleObject72.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74.bin"/></Relationships>
</file>

<file path=ppt/slides/_rels/slide19.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50.wmf"/><Relationship Id="rId5" Type="http://schemas.openxmlformats.org/officeDocument/2006/relationships/oleObject" Target="../embeddings/oleObject77.bin"/><Relationship Id="rId4" Type="http://schemas.openxmlformats.org/officeDocument/2006/relationships/image" Target="../media/image49.wmf"/><Relationship Id="rId9" Type="http://schemas.openxmlformats.org/officeDocument/2006/relationships/oleObject" Target="../embeddings/oleObject7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80.bin"/><Relationship Id="rId7"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3.wmf"/><Relationship Id="rId5" Type="http://schemas.openxmlformats.org/officeDocument/2006/relationships/oleObject" Target="../embeddings/oleObject81.bin"/><Relationship Id="rId4" Type="http://schemas.openxmlformats.org/officeDocument/2006/relationships/image" Target="../media/image52.wmf"/></Relationships>
</file>

<file path=ppt/slides/_rels/slide21.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88.bin"/><Relationship Id="rId3" Type="http://schemas.openxmlformats.org/officeDocument/2006/relationships/oleObject" Target="../embeddings/oleObject83.bin"/><Relationship Id="rId7" Type="http://schemas.openxmlformats.org/officeDocument/2006/relationships/oleObject" Target="../embeddings/oleObject85.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56.wmf"/><Relationship Id="rId11" Type="http://schemas.openxmlformats.org/officeDocument/2006/relationships/oleObject" Target="../embeddings/oleObject87.bin"/><Relationship Id="rId5" Type="http://schemas.openxmlformats.org/officeDocument/2006/relationships/oleObject" Target="../embeddings/oleObject84.bin"/><Relationship Id="rId10" Type="http://schemas.openxmlformats.org/officeDocument/2006/relationships/image" Target="../media/image58.wmf"/><Relationship Id="rId4" Type="http://schemas.openxmlformats.org/officeDocument/2006/relationships/image" Target="../media/image55.wmf"/><Relationship Id="rId9" Type="http://schemas.openxmlformats.org/officeDocument/2006/relationships/oleObject" Target="../embeddings/oleObject86.bin"/><Relationship Id="rId14" Type="http://schemas.openxmlformats.org/officeDocument/2006/relationships/image" Target="../media/image1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60.wmf"/><Relationship Id="rId5" Type="http://schemas.openxmlformats.org/officeDocument/2006/relationships/oleObject" Target="../embeddings/oleObject91.bin"/><Relationship Id="rId4" Type="http://schemas.openxmlformats.org/officeDocument/2006/relationships/image" Target="../media/image59.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2.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93.bin"/><Relationship Id="rId5" Type="http://schemas.openxmlformats.org/officeDocument/2006/relationships/image" Target="../media/image61.wmf"/><Relationship Id="rId4" Type="http://schemas.openxmlformats.org/officeDocument/2006/relationships/oleObject" Target="../embeddings/oleObject9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4.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95.bin"/><Relationship Id="rId5" Type="http://schemas.openxmlformats.org/officeDocument/2006/relationships/image" Target="../media/image63.wmf"/><Relationship Id="rId4" Type="http://schemas.openxmlformats.org/officeDocument/2006/relationships/oleObject" Target="../embeddings/oleObject94.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9.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oleObject" Target="../embeddings/oleObject8.bin"/><Relationship Id="rId17"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image" Target="../media/image7.wmf"/><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3.bin"/><Relationship Id="rId15" Type="http://schemas.openxmlformats.org/officeDocument/2006/relationships/oleObject" Target="../embeddings/oleObject11.bin"/><Relationship Id="rId10" Type="http://schemas.openxmlformats.org/officeDocument/2006/relationships/oleObject" Target="../embeddings/oleObject6.bin"/><Relationship Id="rId4" Type="http://schemas.openxmlformats.org/officeDocument/2006/relationships/image" Target="../media/image4.wmf"/><Relationship Id="rId9" Type="http://schemas.openxmlformats.org/officeDocument/2006/relationships/oleObject" Target="../embeddings/oleObject5.bin"/><Relationship Id="rId1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14.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6.wmf"/><Relationship Id="rId4" Type="http://schemas.openxmlformats.org/officeDocument/2006/relationships/image" Target="../media/image4.wmf"/><Relationship Id="rId9" Type="http://schemas.openxmlformats.org/officeDocument/2006/relationships/oleObject" Target="../embeddings/oleObject19.bin"/><Relationship Id="rId1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1"/>
          <p:cNvSpPr txBox="1">
            <a:spLocks noChangeArrowheads="1"/>
          </p:cNvSpPr>
          <p:nvPr/>
        </p:nvSpPr>
        <p:spPr bwMode="auto">
          <a:xfrm>
            <a:off x="3200400" y="1600200"/>
            <a:ext cx="2667000" cy="366713"/>
          </a:xfrm>
          <a:prstGeom prst="rect">
            <a:avLst/>
          </a:prstGeom>
          <a:noFill/>
          <a:ln w="9525">
            <a:noFill/>
            <a:miter lim="800000"/>
            <a:headEnd/>
            <a:tailEnd/>
          </a:ln>
        </p:spPr>
        <p:txBody>
          <a:bodyPr>
            <a:spAutoFit/>
          </a:bodyPr>
          <a:lstStyle/>
          <a:p>
            <a:pPr eaLnBrk="0" hangingPunct="0"/>
            <a:endParaRPr lang="en-US" dirty="0">
              <a:latin typeface="Garamond" pitchFamily="18" charset="0"/>
            </a:endParaRPr>
          </a:p>
        </p:txBody>
      </p:sp>
      <p:sp>
        <p:nvSpPr>
          <p:cNvPr id="3076" name="Text Box 12"/>
          <p:cNvSpPr txBox="1">
            <a:spLocks noChangeArrowheads="1"/>
          </p:cNvSpPr>
          <p:nvPr/>
        </p:nvSpPr>
        <p:spPr bwMode="auto">
          <a:xfrm>
            <a:off x="1295400" y="1066800"/>
            <a:ext cx="6553200" cy="946150"/>
          </a:xfrm>
          <a:prstGeom prst="rect">
            <a:avLst/>
          </a:prstGeom>
          <a:noFill/>
          <a:ln w="9525">
            <a:noFill/>
            <a:miter lim="800000"/>
            <a:headEnd/>
            <a:tailEnd/>
          </a:ln>
        </p:spPr>
        <p:txBody>
          <a:bodyPr>
            <a:spAutoFit/>
          </a:bodyPr>
          <a:lstStyle/>
          <a:p>
            <a:pPr algn="ctr" eaLnBrk="0" hangingPunct="0">
              <a:lnSpc>
                <a:spcPct val="70000"/>
              </a:lnSpc>
              <a:spcBef>
                <a:spcPct val="50000"/>
              </a:spcBef>
            </a:pPr>
            <a:endParaRPr lang="en-US" sz="8000" dirty="0">
              <a:latin typeface="Franklin Gothic Medium" pitchFamily="34" charset="0"/>
            </a:endParaRPr>
          </a:p>
        </p:txBody>
      </p:sp>
      <p:sp>
        <p:nvSpPr>
          <p:cNvPr id="3079" name="Text Box 18"/>
          <p:cNvSpPr txBox="1">
            <a:spLocks noChangeArrowheads="1"/>
          </p:cNvSpPr>
          <p:nvPr/>
        </p:nvSpPr>
        <p:spPr bwMode="auto">
          <a:xfrm>
            <a:off x="858998" y="1219200"/>
            <a:ext cx="7338869" cy="2785378"/>
          </a:xfrm>
          <a:prstGeom prst="rect">
            <a:avLst/>
          </a:prstGeom>
          <a:noFill/>
          <a:ln w="9525">
            <a:noFill/>
            <a:miter lim="800000"/>
            <a:headEnd/>
            <a:tailEnd/>
          </a:ln>
        </p:spPr>
        <p:txBody>
          <a:bodyPr wrap="none">
            <a:spAutoFit/>
          </a:bodyPr>
          <a:lstStyle/>
          <a:p>
            <a:pPr algn="ctr"/>
            <a:r>
              <a:rPr lang="en-US" sz="6000" dirty="0">
                <a:latin typeface="Arial" pitchFamily="34" charset="0"/>
                <a:cs typeface="Arial" pitchFamily="34" charset="0"/>
              </a:rPr>
              <a:t>Lesson </a:t>
            </a:r>
            <a:r>
              <a:rPr lang="en-US" sz="6000" dirty="0" smtClean="0">
                <a:latin typeface="Arial" pitchFamily="34" charset="0"/>
                <a:cs typeface="Arial" pitchFamily="34" charset="0"/>
              </a:rPr>
              <a:t>23</a:t>
            </a:r>
            <a:r>
              <a:rPr lang="en-US" sz="6000" dirty="0">
                <a:latin typeface="Arial" pitchFamily="34" charset="0"/>
                <a:cs typeface="Arial" pitchFamily="34" charset="0"/>
              </a:rPr>
              <a:t/>
            </a:r>
            <a:br>
              <a:rPr lang="en-US" sz="6000" dirty="0">
                <a:latin typeface="Arial" pitchFamily="34" charset="0"/>
                <a:cs typeface="Arial" pitchFamily="34" charset="0"/>
              </a:rPr>
            </a:br>
            <a:r>
              <a:rPr lang="en-US" sz="6000" dirty="0">
                <a:latin typeface="Arial" pitchFamily="34" charset="0"/>
                <a:cs typeface="Arial" pitchFamily="34" charset="0"/>
              </a:rPr>
              <a:t> </a:t>
            </a:r>
            <a:r>
              <a:rPr lang="en-US" sz="5500" b="1" dirty="0" smtClean="0">
                <a:latin typeface="Arial" pitchFamily="34" charset="0"/>
                <a:cs typeface="Arial" pitchFamily="34" charset="0"/>
              </a:rPr>
              <a:t>Divide Fractions and</a:t>
            </a:r>
          </a:p>
          <a:p>
            <a:pPr algn="ctr"/>
            <a:r>
              <a:rPr lang="en-US" sz="5500" b="1" dirty="0" smtClean="0">
                <a:latin typeface="Arial" pitchFamily="34" charset="0"/>
                <a:cs typeface="Arial" pitchFamily="34" charset="0"/>
              </a:rPr>
              <a:t>Whole Numbers</a:t>
            </a:r>
            <a:endParaRPr lang="en-US" sz="5500" b="1" dirty="0"/>
          </a:p>
        </p:txBody>
      </p:sp>
      <p:pic>
        <p:nvPicPr>
          <p:cNvPr id="9" name="Picture 21" descr="intro image"/>
          <p:cNvPicPr>
            <a:picLocks noChangeAspect="1" noChangeArrowheads="1"/>
          </p:cNvPicPr>
          <p:nvPr/>
        </p:nvPicPr>
        <p:blipFill>
          <a:blip r:embed="rId3" cstate="print"/>
          <a:srcRect/>
          <a:stretch>
            <a:fillRect/>
          </a:stretch>
        </p:blipFill>
        <p:spPr bwMode="auto">
          <a:xfrm>
            <a:off x="304800" y="4191000"/>
            <a:ext cx="15748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33400"/>
          <a:ext cx="1350963" cy="1181100"/>
        </p:xfrm>
        <a:graphic>
          <a:graphicData uri="http://schemas.openxmlformats.org/presentationml/2006/ole">
            <mc:AlternateContent xmlns:mc="http://schemas.openxmlformats.org/markup-compatibility/2006">
              <mc:Choice xmlns:v="urn:schemas-microsoft-com:vml" Requires="v">
                <p:oleObj spid="_x0000_s321555"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334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095625" y="876300"/>
          <a:ext cx="1157288" cy="495300"/>
        </p:xfrm>
        <a:graphic>
          <a:graphicData uri="http://schemas.openxmlformats.org/presentationml/2006/ole">
            <mc:AlternateContent xmlns:mc="http://schemas.openxmlformats.org/markup-compatibility/2006">
              <mc:Choice xmlns:v="urn:schemas-microsoft-com:vml" Requires="v">
                <p:oleObj spid="_x0000_s321556" name="Equation" r:id="rId5" imgW="304560" imgH="164880" progId="Equation.DSMT4">
                  <p:embed/>
                </p:oleObj>
              </mc:Choice>
              <mc:Fallback>
                <p:oleObj name="Equation" r:id="rId5" imgW="304560" imgH="1648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5625" y="876300"/>
                        <a:ext cx="1157288"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Box 42"/>
          <p:cNvSpPr txBox="1"/>
          <p:nvPr/>
        </p:nvSpPr>
        <p:spPr>
          <a:xfrm>
            <a:off x="0" y="29613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Model:  Show 2 whole units divided into groups of one-sixth. </a:t>
            </a:r>
            <a:endParaRPr lang="en-US" sz="3200" dirty="0">
              <a:solidFill>
                <a:srgbClr val="0070C0"/>
              </a:solidFill>
              <a:latin typeface="Verdana" pitchFamily="34" charset="0"/>
            </a:endParaRPr>
          </a:p>
        </p:txBody>
      </p:sp>
      <p:sp>
        <p:nvSpPr>
          <p:cNvPr id="82" name="TextBox 81"/>
          <p:cNvSpPr txBox="1"/>
          <p:nvPr/>
        </p:nvSpPr>
        <p:spPr>
          <a:xfrm>
            <a:off x="0" y="17526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Wording:  How many groups of    are in</a:t>
            </a:r>
          </a:p>
          <a:p>
            <a:pPr algn="ctr"/>
            <a:r>
              <a:rPr lang="en-US" sz="3200" dirty="0" smtClean="0">
                <a:latin typeface="Verdana" pitchFamily="34" charset="0"/>
              </a:rPr>
              <a:t>2 </a:t>
            </a:r>
            <a:r>
              <a:rPr lang="en-US" sz="3200" dirty="0" smtClean="0">
                <a:solidFill>
                  <a:srgbClr val="0070C0"/>
                </a:solidFill>
                <a:latin typeface="Verdana" pitchFamily="34" charset="0"/>
              </a:rPr>
              <a:t>whole units?</a:t>
            </a:r>
            <a:endParaRPr lang="en-US" sz="3200" dirty="0">
              <a:solidFill>
                <a:srgbClr val="0070C0"/>
              </a:solidFill>
              <a:latin typeface="Verdana" pitchFamily="34" charset="0"/>
            </a:endParaRPr>
          </a:p>
        </p:txBody>
      </p:sp>
      <p:graphicFrame>
        <p:nvGraphicFramePr>
          <p:cNvPr id="16" name="Object 15"/>
          <p:cNvGraphicFramePr>
            <a:graphicFrameLocks noChangeAspect="1"/>
          </p:cNvGraphicFramePr>
          <p:nvPr/>
        </p:nvGraphicFramePr>
        <p:xfrm>
          <a:off x="6934200" y="1409700"/>
          <a:ext cx="530225" cy="1181100"/>
        </p:xfrm>
        <a:graphic>
          <a:graphicData uri="http://schemas.openxmlformats.org/presentationml/2006/ole">
            <mc:AlternateContent xmlns:mc="http://schemas.openxmlformats.org/markup-compatibility/2006">
              <mc:Choice xmlns:v="urn:schemas-microsoft-com:vml" Requires="v">
                <p:oleObj spid="_x0000_s321557" name="Equation" r:id="rId7" imgW="139680" imgH="393480" progId="Equation.DSMT4">
                  <p:embed/>
                </p:oleObj>
              </mc:Choice>
              <mc:Fallback>
                <p:oleObj name="Equation" r:id="rId7" imgW="1396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4200" y="1409700"/>
                        <a:ext cx="530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6"/>
          <p:cNvSpPr/>
          <p:nvPr/>
        </p:nvSpPr>
        <p:spPr>
          <a:xfrm>
            <a:off x="1219200" y="4038600"/>
            <a:ext cx="3048000" cy="914400"/>
          </a:xfrm>
          <a:prstGeom prst="rect">
            <a:avLst/>
          </a:prstGeom>
          <a:solidFill>
            <a:srgbClr val="0000CC"/>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19600" y="4038600"/>
            <a:ext cx="3048000" cy="914400"/>
          </a:xfrm>
          <a:prstGeom prst="rect">
            <a:avLst/>
          </a:prstGeom>
          <a:solidFill>
            <a:srgbClr val="0000CC"/>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219200" y="4953000"/>
            <a:ext cx="3048000" cy="914400"/>
          </a:xfrm>
          <a:prstGeom prst="rect">
            <a:avLst/>
          </a:prstGeom>
          <a:solidFill>
            <a:schemeClr val="accent6">
              <a:lumMod val="75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419600" y="4953000"/>
            <a:ext cx="3048000" cy="914400"/>
          </a:xfrm>
          <a:prstGeom prst="rect">
            <a:avLst/>
          </a:prstGeom>
          <a:solidFill>
            <a:schemeClr val="accent6">
              <a:lumMod val="75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rot="5400000">
            <a:off x="18288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28194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0292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60198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295400" y="5943600"/>
            <a:ext cx="685800" cy="584775"/>
          </a:xfrm>
          <a:prstGeom prst="rect">
            <a:avLst/>
          </a:prstGeom>
          <a:noFill/>
        </p:spPr>
        <p:txBody>
          <a:bodyPr wrap="square" rtlCol="0">
            <a:spAutoFit/>
          </a:bodyPr>
          <a:lstStyle/>
          <a:p>
            <a:r>
              <a:rPr lang="en-US" sz="3200" dirty="0" smtClean="0"/>
              <a:t>1</a:t>
            </a:r>
            <a:endParaRPr lang="en-US" sz="3200" dirty="0"/>
          </a:p>
        </p:txBody>
      </p:sp>
      <p:sp>
        <p:nvSpPr>
          <p:cNvPr id="28" name="TextBox 27"/>
          <p:cNvSpPr txBox="1"/>
          <p:nvPr/>
        </p:nvSpPr>
        <p:spPr>
          <a:xfrm>
            <a:off x="1828800" y="5943600"/>
            <a:ext cx="685800" cy="584775"/>
          </a:xfrm>
          <a:prstGeom prst="rect">
            <a:avLst/>
          </a:prstGeom>
          <a:noFill/>
        </p:spPr>
        <p:txBody>
          <a:bodyPr wrap="square" rtlCol="0">
            <a:spAutoFit/>
          </a:bodyPr>
          <a:lstStyle/>
          <a:p>
            <a:r>
              <a:rPr lang="en-US" sz="3200" dirty="0" smtClean="0"/>
              <a:t>1</a:t>
            </a:r>
            <a:endParaRPr lang="en-US" sz="3200" dirty="0"/>
          </a:p>
        </p:txBody>
      </p:sp>
      <p:sp>
        <p:nvSpPr>
          <p:cNvPr id="29" name="TextBox 28"/>
          <p:cNvSpPr txBox="1"/>
          <p:nvPr/>
        </p:nvSpPr>
        <p:spPr>
          <a:xfrm>
            <a:off x="23622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0" name="TextBox 29"/>
          <p:cNvSpPr txBox="1"/>
          <p:nvPr/>
        </p:nvSpPr>
        <p:spPr>
          <a:xfrm>
            <a:off x="28194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1" name="TextBox 30"/>
          <p:cNvSpPr txBox="1"/>
          <p:nvPr/>
        </p:nvSpPr>
        <p:spPr>
          <a:xfrm>
            <a:off x="33528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2" name="TextBox 31"/>
          <p:cNvSpPr txBox="1"/>
          <p:nvPr/>
        </p:nvSpPr>
        <p:spPr>
          <a:xfrm>
            <a:off x="38862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3" name="TextBox 32"/>
          <p:cNvSpPr txBox="1"/>
          <p:nvPr/>
        </p:nvSpPr>
        <p:spPr>
          <a:xfrm>
            <a:off x="1524000" y="5943600"/>
            <a:ext cx="685800" cy="584775"/>
          </a:xfrm>
          <a:prstGeom prst="rect">
            <a:avLst/>
          </a:prstGeom>
          <a:noFill/>
        </p:spPr>
        <p:txBody>
          <a:bodyPr wrap="square" rtlCol="0">
            <a:spAutoFit/>
          </a:bodyPr>
          <a:lstStyle/>
          <a:p>
            <a:r>
              <a:rPr lang="en-US" sz="3200" dirty="0" smtClean="0"/>
              <a:t>+</a:t>
            </a:r>
            <a:endParaRPr lang="en-US" sz="3200" dirty="0"/>
          </a:p>
        </p:txBody>
      </p:sp>
      <p:sp>
        <p:nvSpPr>
          <p:cNvPr id="34" name="TextBox 33"/>
          <p:cNvSpPr txBox="1"/>
          <p:nvPr/>
        </p:nvSpPr>
        <p:spPr>
          <a:xfrm>
            <a:off x="2057400" y="5943600"/>
            <a:ext cx="685800" cy="584775"/>
          </a:xfrm>
          <a:prstGeom prst="rect">
            <a:avLst/>
          </a:prstGeom>
          <a:noFill/>
        </p:spPr>
        <p:txBody>
          <a:bodyPr wrap="square" rtlCol="0">
            <a:spAutoFit/>
          </a:bodyPr>
          <a:lstStyle/>
          <a:p>
            <a:r>
              <a:rPr lang="en-US" sz="3200" dirty="0" smtClean="0"/>
              <a:t>+</a:t>
            </a:r>
            <a:endParaRPr lang="en-US" sz="3200" dirty="0"/>
          </a:p>
        </p:txBody>
      </p:sp>
      <p:sp>
        <p:nvSpPr>
          <p:cNvPr id="35" name="TextBox 34"/>
          <p:cNvSpPr txBox="1"/>
          <p:nvPr/>
        </p:nvSpPr>
        <p:spPr>
          <a:xfrm>
            <a:off x="2590800" y="5943600"/>
            <a:ext cx="685800" cy="584775"/>
          </a:xfrm>
          <a:prstGeom prst="rect">
            <a:avLst/>
          </a:prstGeom>
          <a:noFill/>
        </p:spPr>
        <p:txBody>
          <a:bodyPr wrap="square" rtlCol="0">
            <a:spAutoFit/>
          </a:bodyPr>
          <a:lstStyle/>
          <a:p>
            <a:r>
              <a:rPr lang="en-US" sz="3200" dirty="0" smtClean="0"/>
              <a:t>+</a:t>
            </a:r>
            <a:endParaRPr lang="en-US" sz="3200" dirty="0"/>
          </a:p>
        </p:txBody>
      </p:sp>
      <p:sp>
        <p:nvSpPr>
          <p:cNvPr id="36" name="TextBox 35"/>
          <p:cNvSpPr txBox="1"/>
          <p:nvPr/>
        </p:nvSpPr>
        <p:spPr>
          <a:xfrm>
            <a:off x="3048000" y="5943600"/>
            <a:ext cx="685800" cy="584775"/>
          </a:xfrm>
          <a:prstGeom prst="rect">
            <a:avLst/>
          </a:prstGeom>
          <a:noFill/>
        </p:spPr>
        <p:txBody>
          <a:bodyPr wrap="square" rtlCol="0">
            <a:spAutoFit/>
          </a:bodyPr>
          <a:lstStyle/>
          <a:p>
            <a:r>
              <a:rPr lang="en-US" sz="3200" dirty="0" smtClean="0"/>
              <a:t>+</a:t>
            </a:r>
            <a:endParaRPr lang="en-US" sz="3200" dirty="0"/>
          </a:p>
        </p:txBody>
      </p:sp>
      <p:sp>
        <p:nvSpPr>
          <p:cNvPr id="37" name="TextBox 36"/>
          <p:cNvSpPr txBox="1"/>
          <p:nvPr/>
        </p:nvSpPr>
        <p:spPr>
          <a:xfrm>
            <a:off x="3581400" y="5943600"/>
            <a:ext cx="685800" cy="584775"/>
          </a:xfrm>
          <a:prstGeom prst="rect">
            <a:avLst/>
          </a:prstGeom>
          <a:noFill/>
        </p:spPr>
        <p:txBody>
          <a:bodyPr wrap="square" rtlCol="0">
            <a:spAutoFit/>
          </a:bodyPr>
          <a:lstStyle/>
          <a:p>
            <a:r>
              <a:rPr lang="en-US" sz="3200" dirty="0" smtClean="0"/>
              <a:t>+</a:t>
            </a:r>
            <a:endParaRPr lang="en-US" sz="3200" dirty="0"/>
          </a:p>
        </p:txBody>
      </p:sp>
      <p:sp>
        <p:nvSpPr>
          <p:cNvPr id="38" name="TextBox 37"/>
          <p:cNvSpPr txBox="1"/>
          <p:nvPr/>
        </p:nvSpPr>
        <p:spPr>
          <a:xfrm>
            <a:off x="7315200" y="5943600"/>
            <a:ext cx="1371600" cy="584775"/>
          </a:xfrm>
          <a:prstGeom prst="rect">
            <a:avLst/>
          </a:prstGeom>
          <a:noFill/>
        </p:spPr>
        <p:txBody>
          <a:bodyPr wrap="square" rtlCol="0">
            <a:spAutoFit/>
          </a:bodyPr>
          <a:lstStyle/>
          <a:p>
            <a:r>
              <a:rPr lang="en-US" sz="3200" dirty="0" smtClean="0"/>
              <a:t>= 12</a:t>
            </a:r>
            <a:endParaRPr lang="en-US" sz="3200" dirty="0"/>
          </a:p>
        </p:txBody>
      </p:sp>
      <p:cxnSp>
        <p:nvCxnSpPr>
          <p:cNvPr id="39" name="Straight Connector 38"/>
          <p:cNvCxnSpPr/>
          <p:nvPr/>
        </p:nvCxnSpPr>
        <p:spPr>
          <a:xfrm rot="5400000">
            <a:off x="44958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5626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532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3528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2954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3622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419600" y="5943600"/>
            <a:ext cx="685800" cy="584775"/>
          </a:xfrm>
          <a:prstGeom prst="rect">
            <a:avLst/>
          </a:prstGeom>
          <a:noFill/>
        </p:spPr>
        <p:txBody>
          <a:bodyPr wrap="square" rtlCol="0">
            <a:spAutoFit/>
          </a:bodyPr>
          <a:lstStyle/>
          <a:p>
            <a:r>
              <a:rPr lang="en-US" sz="3200" dirty="0" smtClean="0"/>
              <a:t>1</a:t>
            </a:r>
            <a:endParaRPr lang="en-US" sz="3200" dirty="0"/>
          </a:p>
        </p:txBody>
      </p:sp>
      <p:sp>
        <p:nvSpPr>
          <p:cNvPr id="48" name="TextBox 47"/>
          <p:cNvSpPr txBox="1"/>
          <p:nvPr/>
        </p:nvSpPr>
        <p:spPr>
          <a:xfrm>
            <a:off x="4953000" y="5943600"/>
            <a:ext cx="685800" cy="584775"/>
          </a:xfrm>
          <a:prstGeom prst="rect">
            <a:avLst/>
          </a:prstGeom>
          <a:noFill/>
        </p:spPr>
        <p:txBody>
          <a:bodyPr wrap="square" rtlCol="0">
            <a:spAutoFit/>
          </a:bodyPr>
          <a:lstStyle/>
          <a:p>
            <a:r>
              <a:rPr lang="en-US" sz="3200" dirty="0" smtClean="0"/>
              <a:t>1</a:t>
            </a:r>
            <a:endParaRPr lang="en-US" sz="3200" dirty="0"/>
          </a:p>
        </p:txBody>
      </p:sp>
      <p:sp>
        <p:nvSpPr>
          <p:cNvPr id="49" name="TextBox 48"/>
          <p:cNvSpPr txBox="1"/>
          <p:nvPr/>
        </p:nvSpPr>
        <p:spPr>
          <a:xfrm>
            <a:off x="5486400" y="5943600"/>
            <a:ext cx="685800" cy="584775"/>
          </a:xfrm>
          <a:prstGeom prst="rect">
            <a:avLst/>
          </a:prstGeom>
          <a:noFill/>
        </p:spPr>
        <p:txBody>
          <a:bodyPr wrap="square" rtlCol="0">
            <a:spAutoFit/>
          </a:bodyPr>
          <a:lstStyle/>
          <a:p>
            <a:r>
              <a:rPr lang="en-US" sz="3200" dirty="0" smtClean="0"/>
              <a:t>1</a:t>
            </a:r>
            <a:endParaRPr lang="en-US" sz="3200" dirty="0"/>
          </a:p>
        </p:txBody>
      </p:sp>
      <p:sp>
        <p:nvSpPr>
          <p:cNvPr id="50" name="TextBox 49"/>
          <p:cNvSpPr txBox="1"/>
          <p:nvPr/>
        </p:nvSpPr>
        <p:spPr>
          <a:xfrm>
            <a:off x="5943600" y="5943600"/>
            <a:ext cx="685800" cy="584775"/>
          </a:xfrm>
          <a:prstGeom prst="rect">
            <a:avLst/>
          </a:prstGeom>
          <a:noFill/>
        </p:spPr>
        <p:txBody>
          <a:bodyPr wrap="square" rtlCol="0">
            <a:spAutoFit/>
          </a:bodyPr>
          <a:lstStyle/>
          <a:p>
            <a:r>
              <a:rPr lang="en-US" sz="3200" dirty="0" smtClean="0"/>
              <a:t>1</a:t>
            </a:r>
            <a:endParaRPr lang="en-US" sz="3200" dirty="0"/>
          </a:p>
        </p:txBody>
      </p:sp>
      <p:sp>
        <p:nvSpPr>
          <p:cNvPr id="51" name="TextBox 50"/>
          <p:cNvSpPr txBox="1"/>
          <p:nvPr/>
        </p:nvSpPr>
        <p:spPr>
          <a:xfrm>
            <a:off x="6477000" y="5943600"/>
            <a:ext cx="685800" cy="584775"/>
          </a:xfrm>
          <a:prstGeom prst="rect">
            <a:avLst/>
          </a:prstGeom>
          <a:noFill/>
        </p:spPr>
        <p:txBody>
          <a:bodyPr wrap="square" rtlCol="0">
            <a:spAutoFit/>
          </a:bodyPr>
          <a:lstStyle/>
          <a:p>
            <a:r>
              <a:rPr lang="en-US" sz="3200" dirty="0" smtClean="0"/>
              <a:t>1</a:t>
            </a:r>
            <a:endParaRPr lang="en-US" sz="3200" dirty="0"/>
          </a:p>
        </p:txBody>
      </p:sp>
      <p:sp>
        <p:nvSpPr>
          <p:cNvPr id="52" name="TextBox 51"/>
          <p:cNvSpPr txBox="1"/>
          <p:nvPr/>
        </p:nvSpPr>
        <p:spPr>
          <a:xfrm>
            <a:off x="7010400" y="5943600"/>
            <a:ext cx="685800" cy="584775"/>
          </a:xfrm>
          <a:prstGeom prst="rect">
            <a:avLst/>
          </a:prstGeom>
          <a:noFill/>
        </p:spPr>
        <p:txBody>
          <a:bodyPr wrap="square" rtlCol="0">
            <a:spAutoFit/>
          </a:bodyPr>
          <a:lstStyle/>
          <a:p>
            <a:r>
              <a:rPr lang="en-US" sz="3200" dirty="0" smtClean="0"/>
              <a:t>1</a:t>
            </a:r>
            <a:endParaRPr lang="en-US" sz="3200" dirty="0"/>
          </a:p>
        </p:txBody>
      </p:sp>
      <p:sp>
        <p:nvSpPr>
          <p:cNvPr id="53" name="TextBox 52"/>
          <p:cNvSpPr txBox="1"/>
          <p:nvPr/>
        </p:nvSpPr>
        <p:spPr>
          <a:xfrm>
            <a:off x="4648200" y="5943600"/>
            <a:ext cx="685800" cy="584775"/>
          </a:xfrm>
          <a:prstGeom prst="rect">
            <a:avLst/>
          </a:prstGeom>
          <a:noFill/>
        </p:spPr>
        <p:txBody>
          <a:bodyPr wrap="square" rtlCol="0">
            <a:spAutoFit/>
          </a:bodyPr>
          <a:lstStyle/>
          <a:p>
            <a:r>
              <a:rPr lang="en-US" sz="3200" dirty="0" smtClean="0"/>
              <a:t>+</a:t>
            </a:r>
            <a:endParaRPr lang="en-US" sz="3200" dirty="0"/>
          </a:p>
        </p:txBody>
      </p:sp>
      <p:sp>
        <p:nvSpPr>
          <p:cNvPr id="54" name="TextBox 53"/>
          <p:cNvSpPr txBox="1"/>
          <p:nvPr/>
        </p:nvSpPr>
        <p:spPr>
          <a:xfrm>
            <a:off x="5181600" y="5943600"/>
            <a:ext cx="685800" cy="584775"/>
          </a:xfrm>
          <a:prstGeom prst="rect">
            <a:avLst/>
          </a:prstGeom>
          <a:noFill/>
        </p:spPr>
        <p:txBody>
          <a:bodyPr wrap="square" rtlCol="0">
            <a:spAutoFit/>
          </a:bodyPr>
          <a:lstStyle/>
          <a:p>
            <a:r>
              <a:rPr lang="en-US" sz="3200" dirty="0" smtClean="0"/>
              <a:t>+</a:t>
            </a:r>
            <a:endParaRPr lang="en-US" sz="3200" dirty="0"/>
          </a:p>
        </p:txBody>
      </p:sp>
      <p:sp>
        <p:nvSpPr>
          <p:cNvPr id="55" name="TextBox 54"/>
          <p:cNvSpPr txBox="1"/>
          <p:nvPr/>
        </p:nvSpPr>
        <p:spPr>
          <a:xfrm>
            <a:off x="5715000" y="5943600"/>
            <a:ext cx="685800" cy="584775"/>
          </a:xfrm>
          <a:prstGeom prst="rect">
            <a:avLst/>
          </a:prstGeom>
          <a:noFill/>
        </p:spPr>
        <p:txBody>
          <a:bodyPr wrap="square" rtlCol="0">
            <a:spAutoFit/>
          </a:bodyPr>
          <a:lstStyle/>
          <a:p>
            <a:r>
              <a:rPr lang="en-US" sz="3200" dirty="0" smtClean="0"/>
              <a:t>+</a:t>
            </a:r>
            <a:endParaRPr lang="en-US" sz="3200" dirty="0"/>
          </a:p>
        </p:txBody>
      </p:sp>
      <p:sp>
        <p:nvSpPr>
          <p:cNvPr id="56" name="TextBox 55"/>
          <p:cNvSpPr txBox="1"/>
          <p:nvPr/>
        </p:nvSpPr>
        <p:spPr>
          <a:xfrm>
            <a:off x="6172200" y="5943600"/>
            <a:ext cx="685800" cy="584775"/>
          </a:xfrm>
          <a:prstGeom prst="rect">
            <a:avLst/>
          </a:prstGeom>
          <a:noFill/>
        </p:spPr>
        <p:txBody>
          <a:bodyPr wrap="square" rtlCol="0">
            <a:spAutoFit/>
          </a:bodyPr>
          <a:lstStyle/>
          <a:p>
            <a:r>
              <a:rPr lang="en-US" sz="3200" dirty="0" smtClean="0"/>
              <a:t>+</a:t>
            </a:r>
            <a:endParaRPr lang="en-US" sz="3200" dirty="0"/>
          </a:p>
        </p:txBody>
      </p:sp>
      <p:sp>
        <p:nvSpPr>
          <p:cNvPr id="57" name="TextBox 56"/>
          <p:cNvSpPr txBox="1"/>
          <p:nvPr/>
        </p:nvSpPr>
        <p:spPr>
          <a:xfrm>
            <a:off x="6705600" y="5943600"/>
            <a:ext cx="685800" cy="584775"/>
          </a:xfrm>
          <a:prstGeom prst="rect">
            <a:avLst/>
          </a:prstGeom>
          <a:noFill/>
        </p:spPr>
        <p:txBody>
          <a:bodyPr wrap="square" rtlCol="0">
            <a:spAutoFit/>
          </a:bodyPr>
          <a:lstStyle/>
          <a:p>
            <a:r>
              <a:rPr lang="en-US" sz="3200" dirty="0" smtClean="0"/>
              <a:t>+</a:t>
            </a:r>
            <a:endParaRPr lang="en-US" sz="3200" dirty="0"/>
          </a:p>
        </p:txBody>
      </p:sp>
      <p:sp>
        <p:nvSpPr>
          <p:cNvPr id="58" name="TextBox 57"/>
          <p:cNvSpPr txBox="1"/>
          <p:nvPr/>
        </p:nvSpPr>
        <p:spPr>
          <a:xfrm>
            <a:off x="4114800" y="5943600"/>
            <a:ext cx="685800" cy="584775"/>
          </a:xfrm>
          <a:prstGeom prst="rect">
            <a:avLst/>
          </a:prstGeom>
          <a:noFill/>
        </p:spPr>
        <p:txBody>
          <a:bodyPr wrap="square" rtlCol="0">
            <a:spAutoFit/>
          </a:bodyPr>
          <a:lstStyle/>
          <a:p>
            <a:r>
              <a:rPr lang="en-US" sz="3200" dirty="0" smtClean="0"/>
              <a:t>+</a:t>
            </a:r>
            <a:endParaRPr lang="en-US" sz="3200" dirty="0"/>
          </a:p>
        </p:txBody>
      </p:sp>
      <p:graphicFrame>
        <p:nvGraphicFramePr>
          <p:cNvPr id="321541" name="Object 5"/>
          <p:cNvGraphicFramePr>
            <a:graphicFrameLocks noChangeAspect="1"/>
          </p:cNvGraphicFramePr>
          <p:nvPr/>
        </p:nvGraphicFramePr>
        <p:xfrm>
          <a:off x="5773738" y="4144963"/>
          <a:ext cx="419100" cy="612775"/>
        </p:xfrm>
        <a:graphic>
          <a:graphicData uri="http://schemas.openxmlformats.org/presentationml/2006/ole">
            <mc:AlternateContent xmlns:mc="http://schemas.openxmlformats.org/markup-compatibility/2006">
              <mc:Choice xmlns:v="urn:schemas-microsoft-com:vml" Requires="v">
                <p:oleObj spid="_x0000_s321558" name="Equation" r:id="rId9" imgW="88560" imgH="164880" progId="Equation.DSMT4">
                  <p:embed/>
                </p:oleObj>
              </mc:Choice>
              <mc:Fallback>
                <p:oleObj name="Equation" r:id="rId9" imgW="88560" imgH="1648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3738" y="4144963"/>
                        <a:ext cx="419100"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2" name="Object 6"/>
          <p:cNvGraphicFramePr>
            <a:graphicFrameLocks noChangeAspect="1"/>
          </p:cNvGraphicFramePr>
          <p:nvPr/>
        </p:nvGraphicFramePr>
        <p:xfrm>
          <a:off x="2576513" y="4143375"/>
          <a:ext cx="419100" cy="612775"/>
        </p:xfrm>
        <a:graphic>
          <a:graphicData uri="http://schemas.openxmlformats.org/presentationml/2006/ole">
            <mc:AlternateContent xmlns:mc="http://schemas.openxmlformats.org/markup-compatibility/2006">
              <mc:Choice xmlns:v="urn:schemas-microsoft-com:vml" Requires="v">
                <p:oleObj spid="_x0000_s321559" name="Equation" r:id="rId11" imgW="88560" imgH="164880" progId="Equation.DSMT4">
                  <p:embed/>
                </p:oleObj>
              </mc:Choice>
              <mc:Fallback>
                <p:oleObj name="Equation" r:id="rId11" imgW="88560" imgH="16488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76513" y="4143375"/>
                        <a:ext cx="419100"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3" name="Object 7"/>
          <p:cNvGraphicFramePr>
            <a:graphicFrameLocks noChangeAspect="1"/>
          </p:cNvGraphicFramePr>
          <p:nvPr/>
        </p:nvGraphicFramePr>
        <p:xfrm>
          <a:off x="7057104" y="5003958"/>
          <a:ext cx="381000" cy="848694"/>
        </p:xfrm>
        <a:graphic>
          <a:graphicData uri="http://schemas.openxmlformats.org/presentationml/2006/ole">
            <mc:AlternateContent xmlns:mc="http://schemas.openxmlformats.org/markup-compatibility/2006">
              <mc:Choice xmlns:v="urn:schemas-microsoft-com:vml" Requires="v">
                <p:oleObj spid="_x0000_s321560" name="Equation" r:id="rId12" imgW="139680" imgH="393480" progId="Equation.DSMT4">
                  <p:embed/>
                </p:oleObj>
              </mc:Choice>
              <mc:Fallback>
                <p:oleObj name="Equation" r:id="rId12" imgW="139680" imgH="393480"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57104" y="5003958"/>
                        <a:ext cx="381000" cy="848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4" name="Object 8"/>
          <p:cNvGraphicFramePr>
            <a:graphicFrameLocks noChangeAspect="1"/>
          </p:cNvGraphicFramePr>
          <p:nvPr/>
        </p:nvGraphicFramePr>
        <p:xfrm>
          <a:off x="6553200" y="5003339"/>
          <a:ext cx="381000" cy="849313"/>
        </p:xfrm>
        <a:graphic>
          <a:graphicData uri="http://schemas.openxmlformats.org/presentationml/2006/ole">
            <mc:AlternateContent xmlns:mc="http://schemas.openxmlformats.org/markup-compatibility/2006">
              <mc:Choice xmlns:v="urn:schemas-microsoft-com:vml" Requires="v">
                <p:oleObj spid="_x0000_s321561" name="Equation" r:id="rId13" imgW="139680" imgH="393480" progId="Equation.DSMT4">
                  <p:embed/>
                </p:oleObj>
              </mc:Choice>
              <mc:Fallback>
                <p:oleObj name="Equation" r:id="rId13" imgW="139680" imgH="393480"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3200" y="5003339"/>
                        <a:ext cx="381000"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5" name="Object 9"/>
          <p:cNvGraphicFramePr>
            <a:graphicFrameLocks noChangeAspect="1"/>
          </p:cNvGraphicFramePr>
          <p:nvPr/>
        </p:nvGraphicFramePr>
        <p:xfrm>
          <a:off x="6081252" y="4999704"/>
          <a:ext cx="381000" cy="849313"/>
        </p:xfrm>
        <a:graphic>
          <a:graphicData uri="http://schemas.openxmlformats.org/presentationml/2006/ole">
            <mc:AlternateContent xmlns:mc="http://schemas.openxmlformats.org/markup-compatibility/2006">
              <mc:Choice xmlns:v="urn:schemas-microsoft-com:vml" Requires="v">
                <p:oleObj spid="_x0000_s321562" name="Equation" r:id="rId14" imgW="139680" imgH="393480" progId="Equation.DSMT4">
                  <p:embed/>
                </p:oleObj>
              </mc:Choice>
              <mc:Fallback>
                <p:oleObj name="Equation" r:id="rId14" imgW="139680" imgH="393480"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81252" y="4999704"/>
                        <a:ext cx="381000"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6" name="Object 10"/>
          <p:cNvGraphicFramePr>
            <a:graphicFrameLocks noChangeAspect="1"/>
          </p:cNvGraphicFramePr>
          <p:nvPr/>
        </p:nvGraphicFramePr>
        <p:xfrm>
          <a:off x="5562600" y="5003340"/>
          <a:ext cx="381000" cy="849312"/>
        </p:xfrm>
        <a:graphic>
          <a:graphicData uri="http://schemas.openxmlformats.org/presentationml/2006/ole">
            <mc:AlternateContent xmlns:mc="http://schemas.openxmlformats.org/markup-compatibility/2006">
              <mc:Choice xmlns:v="urn:schemas-microsoft-com:vml" Requires="v">
                <p:oleObj spid="_x0000_s321563" name="Equation" r:id="rId15" imgW="139680" imgH="393480" progId="Equation.DSMT4">
                  <p:embed/>
                </p:oleObj>
              </mc:Choice>
              <mc:Fallback>
                <p:oleObj name="Equation" r:id="rId15" imgW="139680" imgH="393480" progId="Equation.DSMT4">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5003340"/>
                        <a:ext cx="381000"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7" name="Object 11"/>
          <p:cNvGraphicFramePr>
            <a:graphicFrameLocks noChangeAspect="1"/>
          </p:cNvGraphicFramePr>
          <p:nvPr/>
        </p:nvGraphicFramePr>
        <p:xfrm>
          <a:off x="5029200" y="4999704"/>
          <a:ext cx="381000" cy="849313"/>
        </p:xfrm>
        <a:graphic>
          <a:graphicData uri="http://schemas.openxmlformats.org/presentationml/2006/ole">
            <mc:AlternateContent xmlns:mc="http://schemas.openxmlformats.org/markup-compatibility/2006">
              <mc:Choice xmlns:v="urn:schemas-microsoft-com:vml" Requires="v">
                <p:oleObj spid="_x0000_s321564" name="Equation" r:id="rId16" imgW="139680" imgH="393480" progId="Equation.DSMT4">
                  <p:embed/>
                </p:oleObj>
              </mc:Choice>
              <mc:Fallback>
                <p:oleObj name="Equation" r:id="rId16" imgW="139680" imgH="393480" progId="Equation.DSMT4">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9200" y="4999704"/>
                        <a:ext cx="381000"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8" name="Object 12"/>
          <p:cNvGraphicFramePr>
            <a:graphicFrameLocks noChangeAspect="1"/>
          </p:cNvGraphicFramePr>
          <p:nvPr/>
        </p:nvGraphicFramePr>
        <p:xfrm>
          <a:off x="4495800" y="4999704"/>
          <a:ext cx="381000" cy="849312"/>
        </p:xfrm>
        <a:graphic>
          <a:graphicData uri="http://schemas.openxmlformats.org/presentationml/2006/ole">
            <mc:AlternateContent xmlns:mc="http://schemas.openxmlformats.org/markup-compatibility/2006">
              <mc:Choice xmlns:v="urn:schemas-microsoft-com:vml" Requires="v">
                <p:oleObj spid="_x0000_s321565" name="Equation" r:id="rId17" imgW="139680" imgH="393480" progId="Equation.DSMT4">
                  <p:embed/>
                </p:oleObj>
              </mc:Choice>
              <mc:Fallback>
                <p:oleObj name="Equation" r:id="rId17" imgW="139680" imgH="393480" progId="Equation.DSMT4">
                  <p:embed/>
                  <p:pic>
                    <p:nvPicPr>
                      <p:cNvPr id="0"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4999704"/>
                        <a:ext cx="381000"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49" name="Object 13"/>
          <p:cNvGraphicFramePr>
            <a:graphicFrameLocks noChangeAspect="1"/>
          </p:cNvGraphicFramePr>
          <p:nvPr/>
        </p:nvGraphicFramePr>
        <p:xfrm>
          <a:off x="3856038" y="5004466"/>
          <a:ext cx="381000" cy="849313"/>
        </p:xfrm>
        <a:graphic>
          <a:graphicData uri="http://schemas.openxmlformats.org/presentationml/2006/ole">
            <mc:AlternateContent xmlns:mc="http://schemas.openxmlformats.org/markup-compatibility/2006">
              <mc:Choice xmlns:v="urn:schemas-microsoft-com:vml" Requires="v">
                <p:oleObj spid="_x0000_s321566" name="Equation" r:id="rId18" imgW="139680" imgH="393480" progId="Equation.DSMT4">
                  <p:embed/>
                </p:oleObj>
              </mc:Choice>
              <mc:Fallback>
                <p:oleObj name="Equation" r:id="rId18" imgW="139680" imgH="393480" progId="Equation.DSMT4">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56038" y="5004466"/>
                        <a:ext cx="381000"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50" name="Object 14"/>
          <p:cNvGraphicFramePr>
            <a:graphicFrameLocks noChangeAspect="1"/>
          </p:cNvGraphicFramePr>
          <p:nvPr/>
        </p:nvGraphicFramePr>
        <p:xfrm>
          <a:off x="3352800" y="5004466"/>
          <a:ext cx="381000" cy="849313"/>
        </p:xfrm>
        <a:graphic>
          <a:graphicData uri="http://schemas.openxmlformats.org/presentationml/2006/ole">
            <mc:AlternateContent xmlns:mc="http://schemas.openxmlformats.org/markup-compatibility/2006">
              <mc:Choice xmlns:v="urn:schemas-microsoft-com:vml" Requires="v">
                <p:oleObj spid="_x0000_s321567" name="Equation" r:id="rId19" imgW="139680" imgH="393480" progId="Equation.DSMT4">
                  <p:embed/>
                </p:oleObj>
              </mc:Choice>
              <mc:Fallback>
                <p:oleObj name="Equation" r:id="rId19" imgW="139680" imgH="393480" progId="Equation.DSMT4">
                  <p:embed/>
                  <p:pic>
                    <p:nvPicPr>
                      <p:cNvPr id="0"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5004466"/>
                        <a:ext cx="381000"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51" name="Object 15"/>
          <p:cNvGraphicFramePr>
            <a:graphicFrameLocks noChangeAspect="1"/>
          </p:cNvGraphicFramePr>
          <p:nvPr/>
        </p:nvGraphicFramePr>
        <p:xfrm>
          <a:off x="2881313" y="4999704"/>
          <a:ext cx="381000" cy="849312"/>
        </p:xfrm>
        <a:graphic>
          <a:graphicData uri="http://schemas.openxmlformats.org/presentationml/2006/ole">
            <mc:AlternateContent xmlns:mc="http://schemas.openxmlformats.org/markup-compatibility/2006">
              <mc:Choice xmlns:v="urn:schemas-microsoft-com:vml" Requires="v">
                <p:oleObj spid="_x0000_s321568" name="Equation" r:id="rId20" imgW="139680" imgH="393480" progId="Equation.DSMT4">
                  <p:embed/>
                </p:oleObj>
              </mc:Choice>
              <mc:Fallback>
                <p:oleObj name="Equation" r:id="rId20" imgW="139680" imgH="393480" progId="Equation.DSMT4">
                  <p:embed/>
                  <p:pic>
                    <p:nvPicPr>
                      <p:cNvPr id="0"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1313" y="4999704"/>
                        <a:ext cx="381000"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52" name="Object 16"/>
          <p:cNvGraphicFramePr>
            <a:graphicFrameLocks noChangeAspect="1"/>
          </p:cNvGraphicFramePr>
          <p:nvPr/>
        </p:nvGraphicFramePr>
        <p:xfrm>
          <a:off x="2362200" y="5004466"/>
          <a:ext cx="381000" cy="849313"/>
        </p:xfrm>
        <a:graphic>
          <a:graphicData uri="http://schemas.openxmlformats.org/presentationml/2006/ole">
            <mc:AlternateContent xmlns:mc="http://schemas.openxmlformats.org/markup-compatibility/2006">
              <mc:Choice xmlns:v="urn:schemas-microsoft-com:vml" Requires="v">
                <p:oleObj spid="_x0000_s321569" name="Equation" r:id="rId21" imgW="139680" imgH="393480" progId="Equation.DSMT4">
                  <p:embed/>
                </p:oleObj>
              </mc:Choice>
              <mc:Fallback>
                <p:oleObj name="Equation" r:id="rId21" imgW="139680" imgH="393480" progId="Equation.DSMT4">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5004466"/>
                        <a:ext cx="381000" cy="849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53" name="Object 17"/>
          <p:cNvGraphicFramePr>
            <a:graphicFrameLocks noChangeAspect="1"/>
          </p:cNvGraphicFramePr>
          <p:nvPr/>
        </p:nvGraphicFramePr>
        <p:xfrm>
          <a:off x="1828800" y="4999704"/>
          <a:ext cx="381000" cy="849312"/>
        </p:xfrm>
        <a:graphic>
          <a:graphicData uri="http://schemas.openxmlformats.org/presentationml/2006/ole">
            <mc:AlternateContent xmlns:mc="http://schemas.openxmlformats.org/markup-compatibility/2006">
              <mc:Choice xmlns:v="urn:schemas-microsoft-com:vml" Requires="v">
                <p:oleObj spid="_x0000_s321570" name="Equation" r:id="rId22" imgW="139680" imgH="393480" progId="Equation.DSMT4">
                  <p:embed/>
                </p:oleObj>
              </mc:Choice>
              <mc:Fallback>
                <p:oleObj name="Equation" r:id="rId22" imgW="139680" imgH="393480" progId="Equation.DSMT4">
                  <p:embed/>
                  <p:pic>
                    <p:nvPicPr>
                      <p:cNvPr id="0"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4999704"/>
                        <a:ext cx="381000"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1554" name="Object 18"/>
          <p:cNvGraphicFramePr>
            <a:graphicFrameLocks noChangeAspect="1"/>
          </p:cNvGraphicFramePr>
          <p:nvPr/>
        </p:nvGraphicFramePr>
        <p:xfrm>
          <a:off x="1295400" y="4999704"/>
          <a:ext cx="381000" cy="849312"/>
        </p:xfrm>
        <a:graphic>
          <a:graphicData uri="http://schemas.openxmlformats.org/presentationml/2006/ole">
            <mc:AlternateContent xmlns:mc="http://schemas.openxmlformats.org/markup-compatibility/2006">
              <mc:Choice xmlns:v="urn:schemas-microsoft-com:vml" Requires="v">
                <p:oleObj spid="_x0000_s321571" name="Equation" r:id="rId23" imgW="139680" imgH="393480" progId="Equation.DSMT4">
                  <p:embed/>
                </p:oleObj>
              </mc:Choice>
              <mc:Fallback>
                <p:oleObj name="Equation" r:id="rId23" imgW="139680" imgH="393480" progId="Equation.DSMT4">
                  <p:embed/>
                  <p:pic>
                    <p:nvPicPr>
                      <p:cNvPr id="0"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4999704"/>
                        <a:ext cx="381000" cy="8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154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15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154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2154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2154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154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2154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2154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2154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2155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2155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155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2155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2155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5"/>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5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5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82" grpId="0"/>
      <p:bldP spid="17" grpId="0" animBg="1"/>
      <p:bldP spid="19" grpId="0" animBg="1"/>
      <p:bldP spid="20" grpId="0" animBg="1"/>
      <p:bldP spid="21" grpId="0" animBg="1"/>
      <p:bldP spid="27" grpId="0"/>
      <p:bldP spid="28" grpId="0"/>
      <p:bldP spid="29" grpId="0"/>
      <p:bldP spid="30" grpId="0"/>
      <p:bldP spid="31" grpId="0"/>
      <p:bldP spid="32" grpId="0"/>
      <p:bldP spid="33" grpId="0"/>
      <p:bldP spid="34" grpId="0"/>
      <p:bldP spid="35" grpId="0"/>
      <p:bldP spid="36" grpId="0"/>
      <p:bldP spid="37" grpId="0"/>
      <p:bldP spid="38" grpId="0"/>
      <p:bldP spid="47" grpId="0"/>
      <p:bldP spid="48" grpId="0"/>
      <p:bldP spid="49" grpId="0"/>
      <p:bldP spid="50" grpId="0"/>
      <p:bldP spid="51" grpId="0"/>
      <p:bldP spid="52" grpId="0"/>
      <p:bldP spid="53" grpId="0"/>
      <p:bldP spid="54" grpId="0"/>
      <p:bldP spid="55" grpId="0"/>
      <p:bldP spid="56" grpId="0"/>
      <p:bldP spid="57" grpId="0"/>
      <p:bldP spid="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33400"/>
          <a:ext cx="1350963" cy="1181100"/>
        </p:xfrm>
        <a:graphic>
          <a:graphicData uri="http://schemas.openxmlformats.org/presentationml/2006/ole">
            <mc:AlternateContent xmlns:mc="http://schemas.openxmlformats.org/markup-compatibility/2006">
              <mc:Choice xmlns:v="urn:schemas-microsoft-com:vml" Requires="v">
                <p:oleObj spid="_x0000_s325637"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334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095625" y="876300"/>
          <a:ext cx="1157288" cy="495300"/>
        </p:xfrm>
        <a:graphic>
          <a:graphicData uri="http://schemas.openxmlformats.org/presentationml/2006/ole">
            <mc:AlternateContent xmlns:mc="http://schemas.openxmlformats.org/markup-compatibility/2006">
              <mc:Choice xmlns:v="urn:schemas-microsoft-com:vml" Requires="v">
                <p:oleObj spid="_x0000_s325638" name="Equation" r:id="rId5" imgW="304560" imgH="164880" progId="Equation.DSMT4">
                  <p:embed/>
                </p:oleObj>
              </mc:Choice>
              <mc:Fallback>
                <p:oleObj name="Equation" r:id="rId5" imgW="304560" imgH="1648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5625" y="876300"/>
                        <a:ext cx="1157288"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0" y="17526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quotient?</a:t>
            </a:r>
            <a:endParaRPr lang="en-US" sz="3200" dirty="0">
              <a:solidFill>
                <a:srgbClr val="0070C0"/>
              </a:solidFill>
              <a:latin typeface="Verdana" pitchFamily="34" charset="0"/>
            </a:endParaRPr>
          </a:p>
        </p:txBody>
      </p:sp>
      <p:sp>
        <p:nvSpPr>
          <p:cNvPr id="39" name="TextBox 38"/>
          <p:cNvSpPr txBox="1"/>
          <p:nvPr/>
        </p:nvSpPr>
        <p:spPr>
          <a:xfrm>
            <a:off x="6781800" y="1752600"/>
            <a:ext cx="838200" cy="584775"/>
          </a:xfrm>
          <a:prstGeom prst="rect">
            <a:avLst/>
          </a:prstGeom>
          <a:noFill/>
        </p:spPr>
        <p:txBody>
          <a:bodyPr wrap="square" rtlCol="0">
            <a:spAutoFit/>
          </a:bodyPr>
          <a:lstStyle/>
          <a:p>
            <a:pPr algn="ctr"/>
            <a:r>
              <a:rPr lang="en-US" sz="3200" dirty="0" smtClean="0">
                <a:latin typeface="Verdana" pitchFamily="34" charset="0"/>
              </a:rPr>
              <a:t>12</a:t>
            </a:r>
          </a:p>
        </p:txBody>
      </p:sp>
      <p:sp>
        <p:nvSpPr>
          <p:cNvPr id="41" name="TextBox 40"/>
          <p:cNvSpPr txBox="1"/>
          <p:nvPr/>
        </p:nvSpPr>
        <p:spPr>
          <a:xfrm>
            <a:off x="-76200" y="38348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divisor?</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7010400" y="3810000"/>
          <a:ext cx="530225" cy="1181100"/>
        </p:xfrm>
        <a:graphic>
          <a:graphicData uri="http://schemas.openxmlformats.org/presentationml/2006/ole">
            <mc:AlternateContent xmlns:mc="http://schemas.openxmlformats.org/markup-compatibility/2006">
              <mc:Choice xmlns:v="urn:schemas-microsoft-com:vml" Requires="v">
                <p:oleObj spid="_x0000_s325639" name="Equation" r:id="rId7" imgW="139680" imgH="393480" progId="Equation.DSMT4">
                  <p:embed/>
                </p:oleObj>
              </mc:Choice>
              <mc:Fallback>
                <p:oleObj name="Equation" r:id="rId7" imgW="1396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810000"/>
                        <a:ext cx="530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 name="TextBox 44"/>
          <p:cNvSpPr txBox="1"/>
          <p:nvPr/>
        </p:nvSpPr>
        <p:spPr>
          <a:xfrm>
            <a:off x="76200" y="22346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(Tells how many groups)</a:t>
            </a:r>
            <a:endParaRPr lang="en-US" sz="3200" dirty="0">
              <a:solidFill>
                <a:srgbClr val="0070C0"/>
              </a:solidFill>
              <a:latin typeface="Verdana" pitchFamily="34" charset="0"/>
            </a:endParaRPr>
          </a:p>
        </p:txBody>
      </p:sp>
      <p:sp>
        <p:nvSpPr>
          <p:cNvPr id="46" name="TextBox 45"/>
          <p:cNvSpPr txBox="1"/>
          <p:nvPr/>
        </p:nvSpPr>
        <p:spPr>
          <a:xfrm>
            <a:off x="-152400" y="44196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(Tells how many items)</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5" grpId="0"/>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33400"/>
          <a:ext cx="1350963" cy="1181100"/>
        </p:xfrm>
        <a:graphic>
          <a:graphicData uri="http://schemas.openxmlformats.org/presentationml/2006/ole">
            <mc:AlternateContent xmlns:mc="http://schemas.openxmlformats.org/markup-compatibility/2006">
              <mc:Choice xmlns:v="urn:schemas-microsoft-com:vml" Requires="v">
                <p:oleObj spid="_x0000_s323592"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334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095625" y="876300"/>
          <a:ext cx="1157288" cy="495300"/>
        </p:xfrm>
        <a:graphic>
          <a:graphicData uri="http://schemas.openxmlformats.org/presentationml/2006/ole">
            <mc:AlternateContent xmlns:mc="http://schemas.openxmlformats.org/markup-compatibility/2006">
              <mc:Choice xmlns:v="urn:schemas-microsoft-com:vml" Requires="v">
                <p:oleObj spid="_x0000_s323593" name="Equation" r:id="rId5" imgW="304560" imgH="164880" progId="Equation.DSMT4">
                  <p:embed/>
                </p:oleObj>
              </mc:Choice>
              <mc:Fallback>
                <p:oleObj name="Equation" r:id="rId5" imgW="304560" imgH="1648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5625" y="876300"/>
                        <a:ext cx="1157288"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0" y="38348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Multiplication Check:</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2438400" y="4686300"/>
          <a:ext cx="1928813" cy="1181100"/>
        </p:xfrm>
        <a:graphic>
          <a:graphicData uri="http://schemas.openxmlformats.org/presentationml/2006/ole">
            <mc:AlternateContent xmlns:mc="http://schemas.openxmlformats.org/markup-compatibility/2006">
              <mc:Choice xmlns:v="urn:schemas-microsoft-com:vml" Requires="v">
                <p:oleObj spid="_x0000_s323594" name="Equation" r:id="rId7" imgW="507960" imgH="393480" progId="Equation.DSMT4">
                  <p:embed/>
                </p:oleObj>
              </mc:Choice>
              <mc:Fallback>
                <p:oleObj name="Equation" r:id="rId7" imgW="50796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4686300"/>
                        <a:ext cx="192881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0" y="18945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There are </a:t>
            </a:r>
            <a:r>
              <a:rPr lang="en-US" sz="3200" dirty="0" smtClean="0">
                <a:latin typeface="Verdana" pitchFamily="34" charset="0"/>
              </a:rPr>
              <a:t>12</a:t>
            </a:r>
            <a:r>
              <a:rPr lang="en-US" sz="3200" dirty="0" smtClean="0">
                <a:solidFill>
                  <a:srgbClr val="00B0F0"/>
                </a:solidFill>
                <a:latin typeface="Verdana" pitchFamily="34" charset="0"/>
              </a:rPr>
              <a:t> </a:t>
            </a:r>
            <a:r>
              <a:rPr lang="en-US" sz="3200" dirty="0" smtClean="0">
                <a:solidFill>
                  <a:srgbClr val="0070C0"/>
                </a:solidFill>
                <a:latin typeface="Verdana" pitchFamily="34" charset="0"/>
              </a:rPr>
              <a:t>groups of    items </a:t>
            </a:r>
          </a:p>
          <a:p>
            <a:pPr algn="ctr"/>
            <a:r>
              <a:rPr lang="en-US" sz="3200" dirty="0" smtClean="0">
                <a:solidFill>
                  <a:srgbClr val="0070C0"/>
                </a:solidFill>
                <a:latin typeface="Verdana" pitchFamily="34" charset="0"/>
              </a:rPr>
              <a:t>in </a:t>
            </a:r>
            <a:r>
              <a:rPr lang="en-US" sz="3200" dirty="0" smtClean="0">
                <a:latin typeface="Verdana" pitchFamily="34" charset="0"/>
              </a:rPr>
              <a:t>2 </a:t>
            </a:r>
            <a:r>
              <a:rPr lang="en-US" sz="3200" dirty="0" smtClean="0">
                <a:solidFill>
                  <a:srgbClr val="0070C0"/>
                </a:solidFill>
                <a:latin typeface="Verdana" pitchFamily="34" charset="0"/>
              </a:rPr>
              <a:t>whole units.</a:t>
            </a:r>
            <a:endParaRPr lang="en-US" sz="3200" dirty="0">
              <a:solidFill>
                <a:srgbClr val="0070C0"/>
              </a:solidFill>
              <a:latin typeface="Verdana" pitchFamily="34" charset="0"/>
            </a:endParaRPr>
          </a:p>
        </p:txBody>
      </p:sp>
      <p:graphicFrame>
        <p:nvGraphicFramePr>
          <p:cNvPr id="13" name="Object 12"/>
          <p:cNvGraphicFramePr>
            <a:graphicFrameLocks noChangeAspect="1"/>
          </p:cNvGraphicFramePr>
          <p:nvPr/>
        </p:nvGraphicFramePr>
        <p:xfrm>
          <a:off x="6099175" y="1600200"/>
          <a:ext cx="454025" cy="1011361"/>
        </p:xfrm>
        <a:graphic>
          <a:graphicData uri="http://schemas.openxmlformats.org/presentationml/2006/ole">
            <mc:AlternateContent xmlns:mc="http://schemas.openxmlformats.org/markup-compatibility/2006">
              <mc:Choice xmlns:v="urn:schemas-microsoft-com:vml" Requires="v">
                <p:oleObj spid="_x0000_s323595" name="Equation" r:id="rId9" imgW="139680" imgH="393480" progId="Equation.DSMT4">
                  <p:embed/>
                </p:oleObj>
              </mc:Choice>
              <mc:Fallback>
                <p:oleObj name="Equation" r:id="rId9" imgW="13968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9175" y="1600200"/>
                        <a:ext cx="454025" cy="10113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4454525" y="4686300"/>
          <a:ext cx="771525" cy="1181100"/>
        </p:xfrm>
        <a:graphic>
          <a:graphicData uri="http://schemas.openxmlformats.org/presentationml/2006/ole">
            <mc:AlternateContent xmlns:mc="http://schemas.openxmlformats.org/markup-compatibility/2006">
              <mc:Choice xmlns:v="urn:schemas-microsoft-com:vml" Requires="v">
                <p:oleObj spid="_x0000_s323596" name="Equation" r:id="rId11" imgW="203040" imgH="393480" progId="Equation.DSMT4">
                  <p:embed/>
                </p:oleObj>
              </mc:Choice>
              <mc:Fallback>
                <p:oleObj name="Equation" r:id="rId11" imgW="203040" imgH="39348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54525" y="4686300"/>
                        <a:ext cx="7715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5256213" y="4820079"/>
          <a:ext cx="1373187" cy="742521"/>
        </p:xfrm>
        <a:graphic>
          <a:graphicData uri="http://schemas.openxmlformats.org/presentationml/2006/ole">
            <mc:AlternateContent xmlns:mc="http://schemas.openxmlformats.org/markup-compatibility/2006">
              <mc:Choice xmlns:v="urn:schemas-microsoft-com:vml" Requires="v">
                <p:oleObj spid="_x0000_s323597" name="Equation" r:id="rId13" imgW="241200" imgH="164880" progId="Equation.DSMT4">
                  <p:embed/>
                </p:oleObj>
              </mc:Choice>
              <mc:Fallback>
                <p:oleObj name="Equation" r:id="rId13" imgW="241200" imgH="16488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6213" y="4820079"/>
                        <a:ext cx="1373187" cy="7425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33400"/>
          <a:ext cx="1350963" cy="1181100"/>
        </p:xfrm>
        <a:graphic>
          <a:graphicData uri="http://schemas.openxmlformats.org/presentationml/2006/ole">
            <mc:AlternateContent xmlns:mc="http://schemas.openxmlformats.org/markup-compatibility/2006">
              <mc:Choice xmlns:v="urn:schemas-microsoft-com:vml" Requires="v">
                <p:oleObj spid="_x0000_s324616"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334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190875" y="533400"/>
          <a:ext cx="965200" cy="1181100"/>
        </p:xfrm>
        <a:graphic>
          <a:graphicData uri="http://schemas.openxmlformats.org/presentationml/2006/ole">
            <mc:AlternateContent xmlns:mc="http://schemas.openxmlformats.org/markup-compatibility/2006">
              <mc:Choice xmlns:v="urn:schemas-microsoft-com:vml" Requires="v">
                <p:oleObj spid="_x0000_s324617" name="Equation" r:id="rId5" imgW="253800" imgH="393480" progId="Equation.DSMT4">
                  <p:embed/>
                </p:oleObj>
              </mc:Choice>
              <mc:Fallback>
                <p:oleObj name="Equation" r:id="rId5" imgW="253800" imgH="393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0875" y="533400"/>
                        <a:ext cx="96520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0" y="17526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fraction strip can be legally traded so that there are 2 strips that equal    ?</a:t>
            </a:r>
            <a:endParaRPr lang="en-US" sz="3200" dirty="0">
              <a:solidFill>
                <a:srgbClr val="0070C0"/>
              </a:solidFill>
              <a:latin typeface="Verdana" pitchFamily="34" charset="0"/>
            </a:endParaRPr>
          </a:p>
        </p:txBody>
      </p:sp>
      <p:graphicFrame>
        <p:nvGraphicFramePr>
          <p:cNvPr id="16" name="Object 15"/>
          <p:cNvGraphicFramePr>
            <a:graphicFrameLocks noChangeAspect="1"/>
          </p:cNvGraphicFramePr>
          <p:nvPr/>
        </p:nvGraphicFramePr>
        <p:xfrm>
          <a:off x="7696200" y="2133600"/>
          <a:ext cx="420255" cy="914400"/>
        </p:xfrm>
        <a:graphic>
          <a:graphicData uri="http://schemas.openxmlformats.org/presentationml/2006/ole">
            <mc:AlternateContent xmlns:mc="http://schemas.openxmlformats.org/markup-compatibility/2006">
              <mc:Choice xmlns:v="urn:schemas-microsoft-com:vml" Requires="v">
                <p:oleObj spid="_x0000_s324618" name="Equation" r:id="rId7" imgW="152280" imgH="393480" progId="Equation.DSMT4">
                  <p:embed/>
                </p:oleObj>
              </mc:Choice>
              <mc:Fallback>
                <p:oleObj name="Equation" r:id="rId7" imgW="1522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96200" y="2133600"/>
                        <a:ext cx="42025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0" name="Group 59"/>
          <p:cNvGrpSpPr/>
          <p:nvPr/>
        </p:nvGrpSpPr>
        <p:grpSpPr>
          <a:xfrm>
            <a:off x="3886200" y="3048000"/>
            <a:ext cx="1219200" cy="914400"/>
            <a:chOff x="1905000" y="2133600"/>
            <a:chExt cx="1280160" cy="914400"/>
          </a:xfrm>
          <a:scene3d>
            <a:camera prst="orthographicFront"/>
            <a:lightRig rig="threePt" dir="t"/>
          </a:scene3d>
        </p:grpSpPr>
        <p:sp>
          <p:nvSpPr>
            <p:cNvPr id="61" name="Rectangle 5"/>
            <p:cNvSpPr>
              <a:spLocks noChangeArrowheads="1"/>
            </p:cNvSpPr>
            <p:nvPr/>
          </p:nvSpPr>
          <p:spPr bwMode="auto">
            <a:xfrm>
              <a:off x="1905000" y="2133600"/>
              <a:ext cx="1280160" cy="914400"/>
            </a:xfrm>
            <a:prstGeom prst="rect">
              <a:avLst/>
            </a:prstGeom>
            <a:solidFill>
              <a:srgbClr val="FFFF00"/>
            </a:solidFill>
            <a:ln w="9525">
              <a:solidFill>
                <a:srgbClr val="000000"/>
              </a:solidFill>
              <a:miter lim="800000"/>
              <a:headEnd/>
              <a:tailEnd/>
            </a:ln>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62" name="Group 49"/>
            <p:cNvGrpSpPr/>
            <p:nvPr/>
          </p:nvGrpSpPr>
          <p:grpSpPr>
            <a:xfrm>
              <a:off x="2133600" y="2209800"/>
              <a:ext cx="838200" cy="801708"/>
              <a:chOff x="5105400" y="1275546"/>
              <a:chExt cx="838200" cy="801708"/>
            </a:xfrm>
          </p:grpSpPr>
          <p:grpSp>
            <p:nvGrpSpPr>
              <p:cNvPr id="63" name="Group 22"/>
              <p:cNvGrpSpPr/>
              <p:nvPr/>
            </p:nvGrpSpPr>
            <p:grpSpPr>
              <a:xfrm>
                <a:off x="5105400" y="1295400"/>
                <a:ext cx="838200" cy="781854"/>
                <a:chOff x="2819400" y="1219200"/>
                <a:chExt cx="838200" cy="781854"/>
              </a:xfrm>
            </p:grpSpPr>
            <p:sp>
              <p:nvSpPr>
                <p:cNvPr id="65" name="TextBox 64"/>
                <p:cNvSpPr txBox="1"/>
                <p:nvPr/>
              </p:nvSpPr>
              <p:spPr>
                <a:xfrm>
                  <a:off x="2819400" y="1219200"/>
                  <a:ext cx="731520" cy="477054"/>
                </a:xfrm>
                <a:prstGeom prst="rect">
                  <a:avLst/>
                </a:prstGeom>
                <a:noFill/>
                <a:sp3d prstMaterial="metal">
                  <a:bevelT w="165100"/>
                  <a:bevelB h="95250"/>
                </a:sp3d>
              </p:spPr>
              <p:txBody>
                <a:bodyPr wrap="square" rtlCol="0">
                  <a:spAutoFit/>
                </a:bodyPr>
                <a:lstStyle/>
                <a:p>
                  <a:r>
                    <a:rPr lang="en-US" sz="2500" dirty="0" smtClean="0"/>
                    <a:t>___</a:t>
                  </a:r>
                  <a:endParaRPr lang="en-US" sz="2500" dirty="0"/>
                </a:p>
              </p:txBody>
            </p:sp>
            <p:sp>
              <p:nvSpPr>
                <p:cNvPr id="66" name="TextBox 65"/>
                <p:cNvSpPr txBox="1"/>
                <p:nvPr/>
              </p:nvSpPr>
              <p:spPr>
                <a:xfrm>
                  <a:off x="2971800" y="1524000"/>
                  <a:ext cx="685800" cy="477054"/>
                </a:xfrm>
                <a:prstGeom prst="rect">
                  <a:avLst/>
                </a:prstGeom>
                <a:noFill/>
                <a:sp3d prstMaterial="metal">
                  <a:bevelT w="165100"/>
                  <a:bevelB h="95250"/>
                </a:sp3d>
              </p:spPr>
              <p:txBody>
                <a:bodyPr wrap="square" rtlCol="0">
                  <a:spAutoFit/>
                </a:bodyPr>
                <a:lstStyle/>
                <a:p>
                  <a:r>
                    <a:rPr lang="en-US" sz="2500" dirty="0"/>
                    <a:t>4</a:t>
                  </a:r>
                </a:p>
              </p:txBody>
            </p:sp>
          </p:grpSp>
          <p:sp>
            <p:nvSpPr>
              <p:cNvPr id="64" name="TextBox 63"/>
              <p:cNvSpPr txBox="1"/>
              <p:nvPr/>
            </p:nvSpPr>
            <p:spPr>
              <a:xfrm>
                <a:off x="5257800" y="1275546"/>
                <a:ext cx="304800" cy="477054"/>
              </a:xfrm>
              <a:prstGeom prst="rect">
                <a:avLst/>
              </a:prstGeom>
              <a:noFill/>
              <a:sp3d prstMaterial="metal">
                <a:bevelT w="165100"/>
                <a:bevelB h="95250"/>
              </a:sp3d>
            </p:spPr>
            <p:txBody>
              <a:bodyPr wrap="square" rtlCol="0">
                <a:spAutoFit/>
              </a:bodyPr>
              <a:lstStyle/>
              <a:p>
                <a:r>
                  <a:rPr lang="en-US" sz="2500" dirty="0" smtClean="0"/>
                  <a:t>1</a:t>
                </a:r>
                <a:endParaRPr lang="en-US" sz="2500" dirty="0"/>
              </a:p>
            </p:txBody>
          </p:sp>
        </p:grpSp>
      </p:grpSp>
      <p:sp>
        <p:nvSpPr>
          <p:cNvPr id="67" name="Rectangle 5"/>
          <p:cNvSpPr>
            <a:spLocks noChangeArrowheads="1"/>
          </p:cNvSpPr>
          <p:nvPr/>
        </p:nvSpPr>
        <p:spPr bwMode="auto">
          <a:xfrm>
            <a:off x="4495800" y="39624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68" name="Rectangle 5"/>
          <p:cNvSpPr>
            <a:spLocks noChangeArrowheads="1"/>
          </p:cNvSpPr>
          <p:nvPr/>
        </p:nvSpPr>
        <p:spPr bwMode="auto">
          <a:xfrm>
            <a:off x="3886200" y="39624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70" name="TextBox 69"/>
          <p:cNvSpPr txBox="1"/>
          <p:nvPr/>
        </p:nvSpPr>
        <p:spPr>
          <a:xfrm>
            <a:off x="4038600" y="43235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71" name="TextBox 70"/>
          <p:cNvSpPr txBox="1"/>
          <p:nvPr/>
        </p:nvSpPr>
        <p:spPr>
          <a:xfrm>
            <a:off x="4052668" y="39988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69" name="TextBox 68"/>
          <p:cNvSpPr txBox="1"/>
          <p:nvPr/>
        </p:nvSpPr>
        <p:spPr>
          <a:xfrm>
            <a:off x="38862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73" name="TextBox 72"/>
          <p:cNvSpPr txBox="1"/>
          <p:nvPr/>
        </p:nvSpPr>
        <p:spPr>
          <a:xfrm>
            <a:off x="4572000" y="43235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74" name="TextBox 73"/>
          <p:cNvSpPr txBox="1"/>
          <p:nvPr/>
        </p:nvSpPr>
        <p:spPr>
          <a:xfrm>
            <a:off x="4572000" y="39988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72" name="TextBox 71"/>
          <p:cNvSpPr txBox="1"/>
          <p:nvPr/>
        </p:nvSpPr>
        <p:spPr>
          <a:xfrm>
            <a:off x="4419600" y="40187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75" name="TextBox 74"/>
          <p:cNvSpPr txBox="1"/>
          <p:nvPr/>
        </p:nvSpPr>
        <p:spPr>
          <a:xfrm>
            <a:off x="0" y="50187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If you divide the   unit into 2 equal groups, what will be in each group?</a:t>
            </a:r>
            <a:endParaRPr lang="en-US" sz="3200" dirty="0">
              <a:solidFill>
                <a:srgbClr val="0070C0"/>
              </a:solidFill>
              <a:latin typeface="Verdana" pitchFamily="34" charset="0"/>
            </a:endParaRPr>
          </a:p>
        </p:txBody>
      </p:sp>
      <p:graphicFrame>
        <p:nvGraphicFramePr>
          <p:cNvPr id="76" name="Object 75"/>
          <p:cNvGraphicFramePr>
            <a:graphicFrameLocks noChangeAspect="1"/>
          </p:cNvGraphicFramePr>
          <p:nvPr/>
        </p:nvGraphicFramePr>
        <p:xfrm>
          <a:off x="7462838" y="5486400"/>
          <a:ext cx="385762" cy="914400"/>
        </p:xfrm>
        <a:graphic>
          <a:graphicData uri="http://schemas.openxmlformats.org/presentationml/2006/ole">
            <mc:AlternateContent xmlns:mc="http://schemas.openxmlformats.org/markup-compatibility/2006">
              <mc:Choice xmlns:v="urn:schemas-microsoft-com:vml" Requires="v">
                <p:oleObj spid="_x0000_s324619" name="Equation" r:id="rId9" imgW="139680" imgH="393480" progId="Equation.DSMT4">
                  <p:embed/>
                </p:oleObj>
              </mc:Choice>
              <mc:Fallback>
                <p:oleObj name="Equation" r:id="rId9" imgW="139680" imgH="39348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62838" y="5486400"/>
                        <a:ext cx="38576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4615" name="Object 7"/>
          <p:cNvGraphicFramePr>
            <a:graphicFrameLocks noChangeAspect="1"/>
          </p:cNvGraphicFramePr>
          <p:nvPr/>
        </p:nvGraphicFramePr>
        <p:xfrm>
          <a:off x="3505200" y="4724400"/>
          <a:ext cx="420688" cy="914400"/>
        </p:xfrm>
        <a:graphic>
          <a:graphicData uri="http://schemas.openxmlformats.org/presentationml/2006/ole">
            <mc:AlternateContent xmlns:mc="http://schemas.openxmlformats.org/markup-compatibility/2006">
              <mc:Choice xmlns:v="urn:schemas-microsoft-com:vml" Requires="v">
                <p:oleObj spid="_x0000_s324620" name="Equation" r:id="rId11" imgW="152280" imgH="393480" progId="Equation.DSMT4">
                  <p:embed/>
                </p:oleObj>
              </mc:Choice>
              <mc:Fallback>
                <p:oleObj name="Equation" r:id="rId11" imgW="152280" imgH="393480"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4724400"/>
                        <a:ext cx="42068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2000" fill="hold"/>
                                        <p:tgtEl>
                                          <p:spTgt spid="60"/>
                                        </p:tgtEl>
                                        <p:attrNameLst>
                                          <p:attrName>ppt_x</p:attrName>
                                        </p:attrNameLst>
                                      </p:cBhvr>
                                      <p:tavLst>
                                        <p:tav tm="0">
                                          <p:val>
                                            <p:strVal val="0-#ppt_w/2"/>
                                          </p:val>
                                        </p:tav>
                                        <p:tav tm="100000">
                                          <p:val>
                                            <p:strVal val="#ppt_x"/>
                                          </p:val>
                                        </p:tav>
                                      </p:tavLst>
                                    </p:anim>
                                    <p:anim calcmode="lin" valueType="num">
                                      <p:cBhvr additive="base">
                                        <p:cTn id="8" dur="2000" fill="hold"/>
                                        <p:tgtEl>
                                          <p:spTgt spid="6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46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67" grpId="0" animBg="1"/>
      <p:bldP spid="68" grpId="0" animBg="1"/>
      <p:bldP spid="70" grpId="0"/>
      <p:bldP spid="71" grpId="0"/>
      <p:bldP spid="69" grpId="0"/>
      <p:bldP spid="73" grpId="0"/>
      <p:bldP spid="74" grpId="0"/>
      <p:bldP spid="72" grpId="0"/>
      <p:bldP spid="7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33400"/>
          <a:ext cx="1350963" cy="1181100"/>
        </p:xfrm>
        <a:graphic>
          <a:graphicData uri="http://schemas.openxmlformats.org/presentationml/2006/ole">
            <mc:AlternateContent xmlns:mc="http://schemas.openxmlformats.org/markup-compatibility/2006">
              <mc:Choice xmlns:v="urn:schemas-microsoft-com:vml" Requires="v">
                <p:oleObj spid="_x0000_s322566"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334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190875" y="533400"/>
          <a:ext cx="965200" cy="1181100"/>
        </p:xfrm>
        <a:graphic>
          <a:graphicData uri="http://schemas.openxmlformats.org/presentationml/2006/ole">
            <mc:AlternateContent xmlns:mc="http://schemas.openxmlformats.org/markup-compatibility/2006">
              <mc:Choice xmlns:v="urn:schemas-microsoft-com:vml" Requires="v">
                <p:oleObj spid="_x0000_s322567" name="Equation" r:id="rId5" imgW="253800" imgH="393480" progId="Equation.DSMT4">
                  <p:embed/>
                </p:oleObj>
              </mc:Choice>
              <mc:Fallback>
                <p:oleObj name="Equation" r:id="rId5" imgW="253800" imgH="393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0875" y="533400"/>
                        <a:ext cx="96520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0" y="21336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quotient?</a:t>
            </a:r>
            <a:endParaRPr lang="en-US" sz="3200" dirty="0">
              <a:solidFill>
                <a:srgbClr val="0070C0"/>
              </a:solidFill>
              <a:latin typeface="Verdana" pitchFamily="34" charset="0"/>
            </a:endParaRPr>
          </a:p>
        </p:txBody>
      </p:sp>
      <p:sp>
        <p:nvSpPr>
          <p:cNvPr id="39" name="TextBox 38"/>
          <p:cNvSpPr txBox="1"/>
          <p:nvPr/>
        </p:nvSpPr>
        <p:spPr>
          <a:xfrm>
            <a:off x="6858000" y="3408402"/>
            <a:ext cx="838200" cy="553998"/>
          </a:xfrm>
          <a:prstGeom prst="rect">
            <a:avLst/>
          </a:prstGeom>
          <a:noFill/>
        </p:spPr>
        <p:txBody>
          <a:bodyPr wrap="square" rtlCol="0">
            <a:spAutoFit/>
          </a:bodyPr>
          <a:lstStyle/>
          <a:p>
            <a:pPr algn="ctr"/>
            <a:r>
              <a:rPr lang="en-US" sz="3000" dirty="0" smtClean="0">
                <a:latin typeface="Verdana" pitchFamily="34" charset="0"/>
              </a:rPr>
              <a:t>2</a:t>
            </a:r>
          </a:p>
        </p:txBody>
      </p:sp>
      <p:sp>
        <p:nvSpPr>
          <p:cNvPr id="41" name="TextBox 40"/>
          <p:cNvSpPr txBox="1"/>
          <p:nvPr/>
        </p:nvSpPr>
        <p:spPr>
          <a:xfrm>
            <a:off x="0" y="33776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divisor?</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7162800" y="1828800"/>
          <a:ext cx="530225" cy="1181100"/>
        </p:xfrm>
        <a:graphic>
          <a:graphicData uri="http://schemas.openxmlformats.org/presentationml/2006/ole">
            <mc:AlternateContent xmlns:mc="http://schemas.openxmlformats.org/markup-compatibility/2006">
              <mc:Choice xmlns:v="urn:schemas-microsoft-com:vml" Requires="v">
                <p:oleObj spid="_x0000_s322568" name="Equation" r:id="rId7" imgW="139680" imgH="393480" progId="Equation.DSMT4">
                  <p:embed/>
                </p:oleObj>
              </mc:Choice>
              <mc:Fallback>
                <p:oleObj name="Equation" r:id="rId7" imgW="1396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62800" y="1828800"/>
                        <a:ext cx="530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0" y="46863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dividend?</a:t>
            </a:r>
            <a:endParaRPr lang="en-US" sz="3200" dirty="0">
              <a:solidFill>
                <a:srgbClr val="0070C0"/>
              </a:solidFill>
              <a:latin typeface="Verdana" pitchFamily="34" charset="0"/>
            </a:endParaRPr>
          </a:p>
        </p:txBody>
      </p:sp>
      <p:graphicFrame>
        <p:nvGraphicFramePr>
          <p:cNvPr id="13" name="Object 12"/>
          <p:cNvGraphicFramePr>
            <a:graphicFrameLocks noChangeAspect="1"/>
          </p:cNvGraphicFramePr>
          <p:nvPr/>
        </p:nvGraphicFramePr>
        <p:xfrm>
          <a:off x="7138988" y="4381500"/>
          <a:ext cx="579437" cy="1181100"/>
        </p:xfrm>
        <a:graphic>
          <a:graphicData uri="http://schemas.openxmlformats.org/presentationml/2006/ole">
            <mc:AlternateContent xmlns:mc="http://schemas.openxmlformats.org/markup-compatibility/2006">
              <mc:Choice xmlns:v="urn:schemas-microsoft-com:vml" Requires="v">
                <p:oleObj spid="_x0000_s322569" name="Equation" r:id="rId9" imgW="152280" imgH="393480" progId="Equation.DSMT4">
                  <p:embed/>
                </p:oleObj>
              </mc:Choice>
              <mc:Fallback>
                <p:oleObj name="Equation" r:id="rId9" imgW="15228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38988" y="4381500"/>
                        <a:ext cx="5794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4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33400"/>
          <a:ext cx="1350963" cy="1181100"/>
        </p:xfrm>
        <a:graphic>
          <a:graphicData uri="http://schemas.openxmlformats.org/presentationml/2006/ole">
            <mc:AlternateContent xmlns:mc="http://schemas.openxmlformats.org/markup-compatibility/2006">
              <mc:Choice xmlns:v="urn:schemas-microsoft-com:vml" Requires="v">
                <p:oleObj spid="_x0000_s326664"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334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190875" y="533400"/>
          <a:ext cx="965200" cy="1181100"/>
        </p:xfrm>
        <a:graphic>
          <a:graphicData uri="http://schemas.openxmlformats.org/presentationml/2006/ole">
            <mc:AlternateContent xmlns:mc="http://schemas.openxmlformats.org/markup-compatibility/2006">
              <mc:Choice xmlns:v="urn:schemas-microsoft-com:vml" Requires="v">
                <p:oleObj spid="_x0000_s326665" name="Equation" r:id="rId5" imgW="253800" imgH="393480" progId="Equation.DSMT4">
                  <p:embed/>
                </p:oleObj>
              </mc:Choice>
              <mc:Fallback>
                <p:oleObj name="Equation" r:id="rId5" imgW="253800" imgH="393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0875" y="533400"/>
                        <a:ext cx="96520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76200" y="2199382"/>
            <a:ext cx="41148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Multiplication Check:</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2482850" y="3733800"/>
          <a:ext cx="1687513" cy="1181100"/>
        </p:xfrm>
        <a:graphic>
          <a:graphicData uri="http://schemas.openxmlformats.org/presentationml/2006/ole">
            <mc:AlternateContent xmlns:mc="http://schemas.openxmlformats.org/markup-compatibility/2006">
              <mc:Choice xmlns:v="urn:schemas-microsoft-com:vml" Requires="v">
                <p:oleObj spid="_x0000_s326666" name="Equation" r:id="rId7" imgW="444240" imgH="393480" progId="Equation.DSMT4">
                  <p:embed/>
                </p:oleObj>
              </mc:Choice>
              <mc:Fallback>
                <p:oleObj name="Equation" r:id="rId7" imgW="44424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2850" y="3733800"/>
                        <a:ext cx="168751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4475163" y="3733800"/>
          <a:ext cx="577850" cy="1181100"/>
        </p:xfrm>
        <a:graphic>
          <a:graphicData uri="http://schemas.openxmlformats.org/presentationml/2006/ole">
            <mc:AlternateContent xmlns:mc="http://schemas.openxmlformats.org/markup-compatibility/2006">
              <mc:Choice xmlns:v="urn:schemas-microsoft-com:vml" Requires="v">
                <p:oleObj spid="_x0000_s326667" name="Equation" r:id="rId9" imgW="152280" imgH="393480" progId="Equation.DSMT4">
                  <p:embed/>
                </p:oleObj>
              </mc:Choice>
              <mc:Fallback>
                <p:oleObj name="Equation" r:id="rId9" imgW="152280" imgH="39348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75163" y="3733800"/>
                        <a:ext cx="57785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5264150" y="3409950"/>
          <a:ext cx="1517650" cy="1771650"/>
        </p:xfrm>
        <a:graphic>
          <a:graphicData uri="http://schemas.openxmlformats.org/presentationml/2006/ole">
            <mc:AlternateContent xmlns:mc="http://schemas.openxmlformats.org/markup-compatibility/2006">
              <mc:Choice xmlns:v="urn:schemas-microsoft-com:vml" Requires="v">
                <p:oleObj spid="_x0000_s326668" name="Equation" r:id="rId11" imgW="266400" imgH="393480" progId="Equation.DSMT4">
                  <p:embed/>
                </p:oleObj>
              </mc:Choice>
              <mc:Fallback>
                <p:oleObj name="Equation" r:id="rId11" imgW="266400" imgH="39348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4150" y="3409950"/>
                        <a:ext cx="1517650" cy="177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95463" y="533400"/>
          <a:ext cx="1303337" cy="1181100"/>
        </p:xfrm>
        <a:graphic>
          <a:graphicData uri="http://schemas.openxmlformats.org/presentationml/2006/ole">
            <mc:AlternateContent xmlns:mc="http://schemas.openxmlformats.org/markup-compatibility/2006">
              <mc:Choice xmlns:v="urn:schemas-microsoft-com:vml" Requires="v">
                <p:oleObj spid="_x0000_s327687" name="Equation" r:id="rId3" imgW="342720" imgH="393480" progId="Equation.DSMT4">
                  <p:embed/>
                </p:oleObj>
              </mc:Choice>
              <mc:Fallback>
                <p:oleObj name="Equation" r:id="rId3" imgW="3427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463" y="533400"/>
                        <a:ext cx="13033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046413" y="533400"/>
          <a:ext cx="1254125" cy="1181100"/>
        </p:xfrm>
        <a:graphic>
          <a:graphicData uri="http://schemas.openxmlformats.org/presentationml/2006/ole">
            <mc:AlternateContent xmlns:mc="http://schemas.openxmlformats.org/markup-compatibility/2006">
              <mc:Choice xmlns:v="urn:schemas-microsoft-com:vml" Requires="v">
                <p:oleObj spid="_x0000_s327688" name="Equation" r:id="rId5" imgW="330120" imgH="393480" progId="Equation.DSMT4">
                  <p:embed/>
                </p:oleObj>
              </mc:Choice>
              <mc:Fallback>
                <p:oleObj name="Equation" r:id="rId5" imgW="330120" imgH="393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6413" y="533400"/>
                        <a:ext cx="12541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0" y="17526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What fraction strip can be legally traded so that there are 5 strips that equal    ?</a:t>
            </a:r>
            <a:endParaRPr lang="en-US" sz="3200" dirty="0">
              <a:solidFill>
                <a:srgbClr val="0070C0"/>
              </a:solidFill>
              <a:latin typeface="Verdana" pitchFamily="34" charset="0"/>
            </a:endParaRPr>
          </a:p>
        </p:txBody>
      </p:sp>
      <p:graphicFrame>
        <p:nvGraphicFramePr>
          <p:cNvPr id="16" name="Object 15"/>
          <p:cNvGraphicFramePr>
            <a:graphicFrameLocks noChangeAspect="1"/>
          </p:cNvGraphicFramePr>
          <p:nvPr/>
        </p:nvGraphicFramePr>
        <p:xfrm>
          <a:off x="7696200" y="2133600"/>
          <a:ext cx="420255" cy="914400"/>
        </p:xfrm>
        <a:graphic>
          <a:graphicData uri="http://schemas.openxmlformats.org/presentationml/2006/ole">
            <mc:AlternateContent xmlns:mc="http://schemas.openxmlformats.org/markup-compatibility/2006">
              <mc:Choice xmlns:v="urn:schemas-microsoft-com:vml" Requires="v">
                <p:oleObj spid="_x0000_s327689" name="Equation" r:id="rId7" imgW="152280" imgH="393480" progId="Equation.DSMT4">
                  <p:embed/>
                </p:oleObj>
              </mc:Choice>
              <mc:Fallback>
                <p:oleObj name="Equation" r:id="rId7" imgW="1522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96200" y="2133600"/>
                        <a:ext cx="42025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 name="TextBox 74"/>
          <p:cNvSpPr txBox="1"/>
          <p:nvPr/>
        </p:nvSpPr>
        <p:spPr>
          <a:xfrm>
            <a:off x="-228600" y="50187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If you divide    into 5 equal groups, what will be in each group?</a:t>
            </a:r>
            <a:endParaRPr lang="en-US" sz="3200" dirty="0">
              <a:solidFill>
                <a:srgbClr val="0070C0"/>
              </a:solidFill>
              <a:latin typeface="Verdana" pitchFamily="34" charset="0"/>
            </a:endParaRPr>
          </a:p>
        </p:txBody>
      </p:sp>
      <p:graphicFrame>
        <p:nvGraphicFramePr>
          <p:cNvPr id="76" name="Object 75"/>
          <p:cNvGraphicFramePr>
            <a:graphicFrameLocks noChangeAspect="1"/>
          </p:cNvGraphicFramePr>
          <p:nvPr/>
        </p:nvGraphicFramePr>
        <p:xfrm>
          <a:off x="6705600" y="5486400"/>
          <a:ext cx="561975" cy="914400"/>
        </p:xfrm>
        <a:graphic>
          <a:graphicData uri="http://schemas.openxmlformats.org/presentationml/2006/ole">
            <mc:AlternateContent xmlns:mc="http://schemas.openxmlformats.org/markup-compatibility/2006">
              <mc:Choice xmlns:v="urn:schemas-microsoft-com:vml" Requires="v">
                <p:oleObj spid="_x0000_s327690" name="Equation" r:id="rId9" imgW="203040" imgH="393480" progId="Equation.DSMT4">
                  <p:embed/>
                </p:oleObj>
              </mc:Choice>
              <mc:Fallback>
                <p:oleObj name="Equation" r:id="rId9" imgW="20304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05600" y="5486400"/>
                        <a:ext cx="56197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5" name="Group 24"/>
          <p:cNvGrpSpPr/>
          <p:nvPr/>
        </p:nvGrpSpPr>
        <p:grpSpPr>
          <a:xfrm>
            <a:off x="3230880" y="2971800"/>
            <a:ext cx="2560320" cy="914400"/>
            <a:chOff x="1890932" y="2971800"/>
            <a:chExt cx="2560320" cy="914400"/>
          </a:xfrm>
        </p:grpSpPr>
        <p:sp>
          <p:nvSpPr>
            <p:cNvPr id="26" name="Rectangle 3"/>
            <p:cNvSpPr>
              <a:spLocks noChangeArrowheads="1"/>
            </p:cNvSpPr>
            <p:nvPr/>
          </p:nvSpPr>
          <p:spPr bwMode="auto">
            <a:xfrm>
              <a:off x="1890932" y="2971800"/>
              <a:ext cx="2560320" cy="914400"/>
            </a:xfrm>
            <a:prstGeom prst="rect">
              <a:avLst/>
            </a:prstGeom>
            <a:solidFill>
              <a:srgbClr val="996633"/>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pPr algn="ctr"/>
              <a:r>
                <a:rPr lang="en-US" sz="2500" dirty="0" smtClean="0"/>
                <a:t/>
              </a:r>
              <a:br>
                <a:rPr lang="en-US" sz="2500" dirty="0" smtClean="0"/>
              </a:br>
              <a:endParaRPr lang="en-US" sz="2500" dirty="0"/>
            </a:p>
          </p:txBody>
        </p:sp>
        <p:grpSp>
          <p:nvGrpSpPr>
            <p:cNvPr id="27" name="Group 14"/>
            <p:cNvGrpSpPr/>
            <p:nvPr/>
          </p:nvGrpSpPr>
          <p:grpSpPr>
            <a:xfrm>
              <a:off x="2881532" y="3008292"/>
              <a:ext cx="838200" cy="801708"/>
              <a:chOff x="5105400" y="1275546"/>
              <a:chExt cx="838200" cy="801708"/>
            </a:xfrm>
          </p:grpSpPr>
          <p:grpSp>
            <p:nvGrpSpPr>
              <p:cNvPr id="28" name="Group 22"/>
              <p:cNvGrpSpPr/>
              <p:nvPr/>
            </p:nvGrpSpPr>
            <p:grpSpPr>
              <a:xfrm>
                <a:off x="5105400" y="1295400"/>
                <a:ext cx="838200" cy="781854"/>
                <a:chOff x="2819400" y="1219200"/>
                <a:chExt cx="838200" cy="781854"/>
              </a:xfrm>
            </p:grpSpPr>
            <p:sp>
              <p:nvSpPr>
                <p:cNvPr id="30" name="TextBox 29"/>
                <p:cNvSpPr txBox="1"/>
                <p:nvPr/>
              </p:nvSpPr>
              <p:spPr>
                <a:xfrm>
                  <a:off x="2819400" y="1219200"/>
                  <a:ext cx="685800" cy="477054"/>
                </a:xfrm>
                <a:prstGeom prst="rect">
                  <a:avLst/>
                </a:prstGeom>
                <a:noFill/>
              </p:spPr>
              <p:txBody>
                <a:bodyPr wrap="square" rtlCol="0">
                  <a:spAutoFit/>
                </a:bodyPr>
                <a:lstStyle/>
                <a:p>
                  <a:r>
                    <a:rPr lang="en-US" sz="2500" dirty="0" smtClean="0"/>
                    <a:t>___</a:t>
                  </a:r>
                  <a:endParaRPr lang="en-US" sz="2500" dirty="0"/>
                </a:p>
              </p:txBody>
            </p:sp>
            <p:sp>
              <p:nvSpPr>
                <p:cNvPr id="31" name="TextBox 30"/>
                <p:cNvSpPr txBox="1"/>
                <p:nvPr/>
              </p:nvSpPr>
              <p:spPr>
                <a:xfrm>
                  <a:off x="2971800" y="1524000"/>
                  <a:ext cx="685800" cy="477054"/>
                </a:xfrm>
                <a:prstGeom prst="rect">
                  <a:avLst/>
                </a:prstGeom>
                <a:noFill/>
              </p:spPr>
              <p:txBody>
                <a:bodyPr wrap="square" rtlCol="0">
                  <a:spAutoFit/>
                </a:bodyPr>
                <a:lstStyle/>
                <a:p>
                  <a:r>
                    <a:rPr lang="en-US" sz="2500" dirty="0" smtClean="0"/>
                    <a:t>2</a:t>
                  </a:r>
                  <a:endParaRPr lang="en-US" sz="2500" dirty="0"/>
                </a:p>
              </p:txBody>
            </p:sp>
          </p:grpSp>
          <p:sp>
            <p:nvSpPr>
              <p:cNvPr id="29" name="TextBox 2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pSp>
        <p:nvGrpSpPr>
          <p:cNvPr id="32" name="Group 31"/>
          <p:cNvGrpSpPr/>
          <p:nvPr/>
        </p:nvGrpSpPr>
        <p:grpSpPr>
          <a:xfrm>
            <a:off x="3247476" y="3886200"/>
            <a:ext cx="2725620" cy="914400"/>
            <a:chOff x="1981200" y="3200400"/>
            <a:chExt cx="2725620" cy="914400"/>
          </a:xfrm>
        </p:grpSpPr>
        <p:sp>
          <p:nvSpPr>
            <p:cNvPr id="33" name="Rectangle 8"/>
            <p:cNvSpPr>
              <a:spLocks noChangeArrowheads="1"/>
            </p:cNvSpPr>
            <p:nvPr/>
          </p:nvSpPr>
          <p:spPr bwMode="auto">
            <a:xfrm>
              <a:off x="2497138" y="3200400"/>
              <a:ext cx="512762"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4" name="Rectangle 9"/>
            <p:cNvSpPr>
              <a:spLocks noChangeArrowheads="1"/>
            </p:cNvSpPr>
            <p:nvPr/>
          </p:nvSpPr>
          <p:spPr bwMode="auto">
            <a:xfrm>
              <a:off x="1981200" y="3200400"/>
              <a:ext cx="511175"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5" name="Rectangle 10"/>
            <p:cNvSpPr>
              <a:spLocks noChangeArrowheads="1"/>
            </p:cNvSpPr>
            <p:nvPr/>
          </p:nvSpPr>
          <p:spPr bwMode="auto">
            <a:xfrm>
              <a:off x="3525838" y="3200400"/>
              <a:ext cx="512762"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6" name="Rectangle 11"/>
            <p:cNvSpPr>
              <a:spLocks noChangeArrowheads="1"/>
            </p:cNvSpPr>
            <p:nvPr/>
          </p:nvSpPr>
          <p:spPr bwMode="auto">
            <a:xfrm>
              <a:off x="3009900" y="3200400"/>
              <a:ext cx="511175"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sp>
          <p:nvSpPr>
            <p:cNvPr id="37" name="Rectangle 12"/>
            <p:cNvSpPr>
              <a:spLocks noChangeArrowheads="1"/>
            </p:cNvSpPr>
            <p:nvPr/>
          </p:nvSpPr>
          <p:spPr bwMode="auto">
            <a:xfrm>
              <a:off x="4008438" y="3200400"/>
              <a:ext cx="512762" cy="914400"/>
            </a:xfrm>
            <a:prstGeom prst="rect">
              <a:avLst/>
            </a:prstGeom>
            <a:solidFill>
              <a:srgbClr val="FFFFCC"/>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38" name="Group 44"/>
            <p:cNvGrpSpPr/>
            <p:nvPr/>
          </p:nvGrpSpPr>
          <p:grpSpPr>
            <a:xfrm>
              <a:off x="1981200" y="3228536"/>
              <a:ext cx="685800" cy="801708"/>
              <a:chOff x="5181600" y="1275546"/>
              <a:chExt cx="685800" cy="801708"/>
            </a:xfrm>
          </p:grpSpPr>
          <p:grpSp>
            <p:nvGrpSpPr>
              <p:cNvPr id="60" name="Group 22"/>
              <p:cNvGrpSpPr/>
              <p:nvPr/>
            </p:nvGrpSpPr>
            <p:grpSpPr>
              <a:xfrm>
                <a:off x="5181600" y="1295400"/>
                <a:ext cx="685800" cy="781854"/>
                <a:chOff x="2895600" y="1219200"/>
                <a:chExt cx="685800" cy="781854"/>
              </a:xfrm>
            </p:grpSpPr>
            <p:sp>
              <p:nvSpPr>
                <p:cNvPr id="63" name="TextBox 62"/>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77" name="TextBox 76"/>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62" name="TextBox 61"/>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39" name="Group 49"/>
            <p:cNvGrpSpPr/>
            <p:nvPr/>
          </p:nvGrpSpPr>
          <p:grpSpPr>
            <a:xfrm>
              <a:off x="2499368" y="3240256"/>
              <a:ext cx="685800" cy="801708"/>
              <a:chOff x="5181600" y="1275546"/>
              <a:chExt cx="685800" cy="801708"/>
            </a:xfrm>
          </p:grpSpPr>
          <p:grpSp>
            <p:nvGrpSpPr>
              <p:cNvPr id="56" name="Group 22"/>
              <p:cNvGrpSpPr/>
              <p:nvPr/>
            </p:nvGrpSpPr>
            <p:grpSpPr>
              <a:xfrm>
                <a:off x="5181600" y="1295400"/>
                <a:ext cx="685800" cy="781854"/>
                <a:chOff x="2895600" y="1219200"/>
                <a:chExt cx="685800" cy="781854"/>
              </a:xfrm>
            </p:grpSpPr>
            <p:sp>
              <p:nvSpPr>
                <p:cNvPr id="58" name="TextBox 57"/>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59" name="TextBox 58"/>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57" name="TextBox 56"/>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41" name="Group 54"/>
            <p:cNvGrpSpPr/>
            <p:nvPr/>
          </p:nvGrpSpPr>
          <p:grpSpPr>
            <a:xfrm>
              <a:off x="3022212" y="3242604"/>
              <a:ext cx="685800" cy="801708"/>
              <a:chOff x="5181600" y="1275546"/>
              <a:chExt cx="685800" cy="801708"/>
            </a:xfrm>
          </p:grpSpPr>
          <p:grpSp>
            <p:nvGrpSpPr>
              <p:cNvPr id="52" name="Group 22"/>
              <p:cNvGrpSpPr/>
              <p:nvPr/>
            </p:nvGrpSpPr>
            <p:grpSpPr>
              <a:xfrm>
                <a:off x="5181600" y="1295400"/>
                <a:ext cx="685800" cy="781854"/>
                <a:chOff x="2895600" y="1219200"/>
                <a:chExt cx="685800" cy="781854"/>
              </a:xfrm>
            </p:grpSpPr>
            <p:sp>
              <p:nvSpPr>
                <p:cNvPr id="54" name="TextBox 53"/>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55" name="TextBox 54"/>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53" name="TextBox 52"/>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42" name="Group 59"/>
            <p:cNvGrpSpPr/>
            <p:nvPr/>
          </p:nvGrpSpPr>
          <p:grpSpPr>
            <a:xfrm>
              <a:off x="3507548" y="3248464"/>
              <a:ext cx="685800" cy="801708"/>
              <a:chOff x="5181600" y="1275546"/>
              <a:chExt cx="685800" cy="801708"/>
            </a:xfrm>
          </p:grpSpPr>
          <p:grpSp>
            <p:nvGrpSpPr>
              <p:cNvPr id="48" name="Group 22"/>
              <p:cNvGrpSpPr/>
              <p:nvPr/>
            </p:nvGrpSpPr>
            <p:grpSpPr>
              <a:xfrm>
                <a:off x="5181600" y="1295400"/>
                <a:ext cx="685800" cy="781854"/>
                <a:chOff x="2895600" y="1219200"/>
                <a:chExt cx="685800" cy="781854"/>
              </a:xfrm>
            </p:grpSpPr>
            <p:sp>
              <p:nvSpPr>
                <p:cNvPr id="50" name="TextBox 49"/>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51" name="TextBox 50"/>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49" name="TextBox 48"/>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nvGrpSpPr>
            <p:cNvPr id="43" name="Group 69"/>
            <p:cNvGrpSpPr/>
            <p:nvPr/>
          </p:nvGrpSpPr>
          <p:grpSpPr>
            <a:xfrm>
              <a:off x="4021020" y="3248464"/>
              <a:ext cx="685800" cy="801708"/>
              <a:chOff x="5181600" y="1275546"/>
              <a:chExt cx="685800" cy="801708"/>
            </a:xfrm>
          </p:grpSpPr>
          <p:grpSp>
            <p:nvGrpSpPr>
              <p:cNvPr id="44" name="Group 22"/>
              <p:cNvGrpSpPr/>
              <p:nvPr/>
            </p:nvGrpSpPr>
            <p:grpSpPr>
              <a:xfrm>
                <a:off x="5181600" y="1295400"/>
                <a:ext cx="685800" cy="781854"/>
                <a:chOff x="2895600" y="1219200"/>
                <a:chExt cx="685800" cy="781854"/>
              </a:xfrm>
            </p:grpSpPr>
            <p:sp>
              <p:nvSpPr>
                <p:cNvPr id="46" name="TextBox 45"/>
                <p:cNvSpPr txBox="1"/>
                <p:nvPr/>
              </p:nvSpPr>
              <p:spPr>
                <a:xfrm>
                  <a:off x="2895600" y="1219200"/>
                  <a:ext cx="685800" cy="477054"/>
                </a:xfrm>
                <a:prstGeom prst="rect">
                  <a:avLst/>
                </a:prstGeom>
                <a:noFill/>
              </p:spPr>
              <p:txBody>
                <a:bodyPr wrap="square" rtlCol="0">
                  <a:spAutoFit/>
                </a:bodyPr>
                <a:lstStyle/>
                <a:p>
                  <a:r>
                    <a:rPr lang="en-US" sz="2500" dirty="0" smtClean="0"/>
                    <a:t>__</a:t>
                  </a:r>
                  <a:endParaRPr lang="en-US" sz="2500" dirty="0"/>
                </a:p>
              </p:txBody>
            </p:sp>
            <p:sp>
              <p:nvSpPr>
                <p:cNvPr id="47" name="TextBox 46"/>
                <p:cNvSpPr txBox="1"/>
                <p:nvPr/>
              </p:nvSpPr>
              <p:spPr>
                <a:xfrm>
                  <a:off x="2895600" y="1524000"/>
                  <a:ext cx="685800" cy="477054"/>
                </a:xfrm>
                <a:prstGeom prst="rect">
                  <a:avLst/>
                </a:prstGeom>
                <a:noFill/>
              </p:spPr>
              <p:txBody>
                <a:bodyPr wrap="square" rtlCol="0">
                  <a:spAutoFit/>
                </a:bodyPr>
                <a:lstStyle/>
                <a:p>
                  <a:r>
                    <a:rPr lang="en-US" sz="2500" dirty="0" smtClean="0"/>
                    <a:t>10</a:t>
                  </a:r>
                  <a:endParaRPr lang="en-US" sz="2500" dirty="0"/>
                </a:p>
              </p:txBody>
            </p:sp>
          </p:grpSp>
          <p:sp>
            <p:nvSpPr>
              <p:cNvPr id="45" name="TextBox 44"/>
              <p:cNvSpPr txBox="1"/>
              <p:nvPr/>
            </p:nvSpPr>
            <p:spPr>
              <a:xfrm>
                <a:off x="5257800" y="1275546"/>
                <a:ext cx="304800" cy="477054"/>
              </a:xfrm>
              <a:prstGeom prst="rect">
                <a:avLst/>
              </a:prstGeom>
              <a:noFill/>
            </p:spPr>
            <p:txBody>
              <a:bodyPr wrap="square" rtlCol="0">
                <a:spAutoFit/>
              </a:bodyPr>
              <a:lstStyle/>
              <a:p>
                <a:r>
                  <a:rPr lang="en-US" sz="2500" dirty="0" smtClean="0"/>
                  <a:t>1</a:t>
                </a:r>
                <a:endParaRPr lang="en-US" sz="2500" dirty="0"/>
              </a:p>
            </p:txBody>
          </p:sp>
        </p:grpSp>
      </p:grpSp>
      <p:graphicFrame>
        <p:nvGraphicFramePr>
          <p:cNvPr id="327686" name="Object 6"/>
          <p:cNvGraphicFramePr>
            <a:graphicFrameLocks noChangeAspect="1"/>
          </p:cNvGraphicFramePr>
          <p:nvPr/>
        </p:nvGraphicFramePr>
        <p:xfrm>
          <a:off x="2779712" y="4724400"/>
          <a:ext cx="420688" cy="914400"/>
        </p:xfrm>
        <a:graphic>
          <a:graphicData uri="http://schemas.openxmlformats.org/presentationml/2006/ole">
            <mc:AlternateContent xmlns:mc="http://schemas.openxmlformats.org/markup-compatibility/2006">
              <mc:Choice xmlns:v="urn:schemas-microsoft-com:vml" Requires="v">
                <p:oleObj spid="_x0000_s327691" name="Equation" r:id="rId11" imgW="152280" imgH="393480" progId="Equation.DSMT4">
                  <p:embed/>
                </p:oleObj>
              </mc:Choice>
              <mc:Fallback>
                <p:oleObj name="Equation" r:id="rId11" imgW="152280" imgH="393480" progId="Equation.DSMT4">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79712" y="4724400"/>
                        <a:ext cx="42068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768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95463" y="533400"/>
          <a:ext cx="1303337" cy="1181100"/>
        </p:xfrm>
        <a:graphic>
          <a:graphicData uri="http://schemas.openxmlformats.org/presentationml/2006/ole">
            <mc:AlternateContent xmlns:mc="http://schemas.openxmlformats.org/markup-compatibility/2006">
              <mc:Choice xmlns:v="urn:schemas-microsoft-com:vml" Requires="v">
                <p:oleObj spid="_x0000_s328710" name="Equation" r:id="rId3" imgW="342720" imgH="393480" progId="Equation.DSMT4">
                  <p:embed/>
                </p:oleObj>
              </mc:Choice>
              <mc:Fallback>
                <p:oleObj name="Equation" r:id="rId3" imgW="3427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463" y="533400"/>
                        <a:ext cx="13033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046413" y="533400"/>
          <a:ext cx="1254125" cy="1181100"/>
        </p:xfrm>
        <a:graphic>
          <a:graphicData uri="http://schemas.openxmlformats.org/presentationml/2006/ole">
            <mc:AlternateContent xmlns:mc="http://schemas.openxmlformats.org/markup-compatibility/2006">
              <mc:Choice xmlns:v="urn:schemas-microsoft-com:vml" Requires="v">
                <p:oleObj spid="_x0000_s328711" name="Equation" r:id="rId5" imgW="330120" imgH="393480" progId="Equation.DSMT4">
                  <p:embed/>
                </p:oleObj>
              </mc:Choice>
              <mc:Fallback>
                <p:oleObj name="Equation" r:id="rId5" imgW="330120" imgH="393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6413" y="533400"/>
                        <a:ext cx="12541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0" y="21336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quotient?</a:t>
            </a:r>
            <a:endParaRPr lang="en-US" sz="3200" dirty="0">
              <a:solidFill>
                <a:srgbClr val="0070C0"/>
              </a:solidFill>
              <a:latin typeface="Verdana" pitchFamily="34" charset="0"/>
            </a:endParaRPr>
          </a:p>
        </p:txBody>
      </p:sp>
      <p:sp>
        <p:nvSpPr>
          <p:cNvPr id="39" name="TextBox 38"/>
          <p:cNvSpPr txBox="1"/>
          <p:nvPr/>
        </p:nvSpPr>
        <p:spPr>
          <a:xfrm>
            <a:off x="6858000" y="3408402"/>
            <a:ext cx="838200" cy="553998"/>
          </a:xfrm>
          <a:prstGeom prst="rect">
            <a:avLst/>
          </a:prstGeom>
          <a:noFill/>
        </p:spPr>
        <p:txBody>
          <a:bodyPr wrap="square" rtlCol="0">
            <a:spAutoFit/>
          </a:bodyPr>
          <a:lstStyle/>
          <a:p>
            <a:pPr algn="ctr"/>
            <a:r>
              <a:rPr lang="en-US" sz="3000" dirty="0" smtClean="0">
                <a:latin typeface="Verdana" pitchFamily="34" charset="0"/>
              </a:rPr>
              <a:t>5</a:t>
            </a:r>
          </a:p>
        </p:txBody>
      </p:sp>
      <p:sp>
        <p:nvSpPr>
          <p:cNvPr id="41" name="TextBox 40"/>
          <p:cNvSpPr txBox="1"/>
          <p:nvPr/>
        </p:nvSpPr>
        <p:spPr>
          <a:xfrm>
            <a:off x="0" y="33776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divisor?</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7042150" y="1828800"/>
          <a:ext cx="771525" cy="1181100"/>
        </p:xfrm>
        <a:graphic>
          <a:graphicData uri="http://schemas.openxmlformats.org/presentationml/2006/ole">
            <mc:AlternateContent xmlns:mc="http://schemas.openxmlformats.org/markup-compatibility/2006">
              <mc:Choice xmlns:v="urn:schemas-microsoft-com:vml" Requires="v">
                <p:oleObj spid="_x0000_s328712" name="Equation" r:id="rId7" imgW="203040" imgH="393480" progId="Equation.DSMT4">
                  <p:embed/>
                </p:oleObj>
              </mc:Choice>
              <mc:Fallback>
                <p:oleObj name="Equation" r:id="rId7" imgW="20304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42150" y="1828800"/>
                        <a:ext cx="7715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0" y="46863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dividend?</a:t>
            </a:r>
            <a:endParaRPr lang="en-US" sz="3200" dirty="0">
              <a:solidFill>
                <a:srgbClr val="0070C0"/>
              </a:solidFill>
              <a:latin typeface="Verdana" pitchFamily="34" charset="0"/>
            </a:endParaRPr>
          </a:p>
        </p:txBody>
      </p:sp>
      <p:graphicFrame>
        <p:nvGraphicFramePr>
          <p:cNvPr id="13" name="Object 12"/>
          <p:cNvGraphicFramePr>
            <a:graphicFrameLocks noChangeAspect="1"/>
          </p:cNvGraphicFramePr>
          <p:nvPr/>
        </p:nvGraphicFramePr>
        <p:xfrm>
          <a:off x="7138988" y="4381500"/>
          <a:ext cx="579437" cy="1181100"/>
        </p:xfrm>
        <a:graphic>
          <a:graphicData uri="http://schemas.openxmlformats.org/presentationml/2006/ole">
            <mc:AlternateContent xmlns:mc="http://schemas.openxmlformats.org/markup-compatibility/2006">
              <mc:Choice xmlns:v="urn:schemas-microsoft-com:vml" Requires="v">
                <p:oleObj spid="_x0000_s328713" name="Equation" r:id="rId9" imgW="152280" imgH="393480" progId="Equation.DSMT4">
                  <p:embed/>
                </p:oleObj>
              </mc:Choice>
              <mc:Fallback>
                <p:oleObj name="Equation" r:id="rId9" imgW="15228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38988" y="4381500"/>
                        <a:ext cx="5794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4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95463" y="533400"/>
          <a:ext cx="1303337" cy="1181100"/>
        </p:xfrm>
        <a:graphic>
          <a:graphicData uri="http://schemas.openxmlformats.org/presentationml/2006/ole">
            <mc:AlternateContent xmlns:mc="http://schemas.openxmlformats.org/markup-compatibility/2006">
              <mc:Choice xmlns:v="urn:schemas-microsoft-com:vml" Requires="v">
                <p:oleObj spid="_x0000_s329735" name="Equation" r:id="rId3" imgW="342720" imgH="393480" progId="Equation.DSMT4">
                  <p:embed/>
                </p:oleObj>
              </mc:Choice>
              <mc:Fallback>
                <p:oleObj name="Equation" r:id="rId3" imgW="3427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463" y="533400"/>
                        <a:ext cx="13033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046413" y="533400"/>
          <a:ext cx="1254125" cy="1181100"/>
        </p:xfrm>
        <a:graphic>
          <a:graphicData uri="http://schemas.openxmlformats.org/presentationml/2006/ole">
            <mc:AlternateContent xmlns:mc="http://schemas.openxmlformats.org/markup-compatibility/2006">
              <mc:Choice xmlns:v="urn:schemas-microsoft-com:vml" Requires="v">
                <p:oleObj spid="_x0000_s329736" name="Equation" r:id="rId5" imgW="330120" imgH="393480" progId="Equation.DSMT4">
                  <p:embed/>
                </p:oleObj>
              </mc:Choice>
              <mc:Fallback>
                <p:oleObj name="Equation" r:id="rId5" imgW="330120" imgH="393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6413" y="533400"/>
                        <a:ext cx="12541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76200" y="2199382"/>
            <a:ext cx="41148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Multiplication Check:</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2470356" y="3733800"/>
          <a:ext cx="1928813" cy="1181100"/>
        </p:xfrm>
        <a:graphic>
          <a:graphicData uri="http://schemas.openxmlformats.org/presentationml/2006/ole">
            <mc:AlternateContent xmlns:mc="http://schemas.openxmlformats.org/markup-compatibility/2006">
              <mc:Choice xmlns:v="urn:schemas-microsoft-com:vml" Requires="v">
                <p:oleObj spid="_x0000_s329737" name="Equation" r:id="rId7" imgW="507960" imgH="393480" progId="Equation.DSMT4">
                  <p:embed/>
                </p:oleObj>
              </mc:Choice>
              <mc:Fallback>
                <p:oleObj name="Equation" r:id="rId7" imgW="50796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0356" y="3733800"/>
                        <a:ext cx="192881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4488069" y="3733800"/>
          <a:ext cx="769937" cy="1181100"/>
        </p:xfrm>
        <a:graphic>
          <a:graphicData uri="http://schemas.openxmlformats.org/presentationml/2006/ole">
            <mc:AlternateContent xmlns:mc="http://schemas.openxmlformats.org/markup-compatibility/2006">
              <mc:Choice xmlns:v="urn:schemas-microsoft-com:vml" Requires="v">
                <p:oleObj spid="_x0000_s329738" name="Equation" r:id="rId9" imgW="203040" imgH="393480" progId="Equation.DSMT4">
                  <p:embed/>
                </p:oleObj>
              </mc:Choice>
              <mc:Fallback>
                <p:oleObj name="Equation" r:id="rId9" imgW="20304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88069" y="3733800"/>
                        <a:ext cx="7699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5372306" y="3409950"/>
          <a:ext cx="1517650" cy="1771650"/>
        </p:xfrm>
        <a:graphic>
          <a:graphicData uri="http://schemas.openxmlformats.org/presentationml/2006/ole">
            <mc:AlternateContent xmlns:mc="http://schemas.openxmlformats.org/markup-compatibility/2006">
              <mc:Choice xmlns:v="urn:schemas-microsoft-com:vml" Requires="v">
                <p:oleObj spid="_x0000_s329739" name="Equation" r:id="rId11" imgW="266400" imgH="393480" progId="Equation.DSMT4">
                  <p:embed/>
                </p:oleObj>
              </mc:Choice>
              <mc:Fallback>
                <p:oleObj name="Equation" r:id="rId11" imgW="266400" imgH="39348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72306" y="3409950"/>
                        <a:ext cx="1517650" cy="177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219200" y="5334000"/>
            <a:ext cx="2057400" cy="9144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486400" y="5334000"/>
            <a:ext cx="1981200" cy="9144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7620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5334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609600"/>
          <a:ext cx="1350963" cy="1181100"/>
        </p:xfrm>
        <a:graphic>
          <a:graphicData uri="http://schemas.openxmlformats.org/presentationml/2006/ole">
            <mc:AlternateContent xmlns:mc="http://schemas.openxmlformats.org/markup-compatibility/2006">
              <mc:Choice xmlns:v="urn:schemas-microsoft-com:vml" Requires="v">
                <p:oleObj spid="_x0000_s330758"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6096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240088" y="933450"/>
          <a:ext cx="868362" cy="533400"/>
        </p:xfrm>
        <a:graphic>
          <a:graphicData uri="http://schemas.openxmlformats.org/presentationml/2006/ole">
            <mc:AlternateContent xmlns:mc="http://schemas.openxmlformats.org/markup-compatibility/2006">
              <mc:Choice xmlns:v="urn:schemas-microsoft-com:vml" Requires="v">
                <p:oleObj spid="_x0000_s330759" name="Equation" r:id="rId5" imgW="228600" imgH="177480" progId="Equation.DSMT4">
                  <p:embed/>
                </p:oleObj>
              </mc:Choice>
              <mc:Fallback>
                <p:oleObj name="Equation" r:id="rId5" imgW="228600" imgH="177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0088" y="933450"/>
                        <a:ext cx="868362"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Box 42"/>
          <p:cNvSpPr txBox="1"/>
          <p:nvPr/>
        </p:nvSpPr>
        <p:spPr>
          <a:xfrm>
            <a:off x="0" y="2908518"/>
            <a:ext cx="9144000" cy="1815882"/>
          </a:xfrm>
          <a:prstGeom prst="rect">
            <a:avLst/>
          </a:prstGeom>
          <a:noFill/>
        </p:spPr>
        <p:txBody>
          <a:bodyPr wrap="square" rtlCol="0">
            <a:spAutoFit/>
          </a:bodyPr>
          <a:lstStyle/>
          <a:p>
            <a:pPr algn="ctr"/>
            <a:r>
              <a:rPr lang="en-US" sz="3200" dirty="0" smtClean="0">
                <a:solidFill>
                  <a:srgbClr val="0070C0"/>
                </a:solidFill>
                <a:latin typeface="Verdana" pitchFamily="34" charset="0"/>
              </a:rPr>
              <a:t>Example Story Context:</a:t>
            </a:r>
          </a:p>
          <a:p>
            <a:pPr algn="ctr"/>
            <a:endParaRPr lang="en-US" sz="1600" dirty="0" smtClean="0">
              <a:solidFill>
                <a:srgbClr val="0070C0"/>
              </a:solidFill>
              <a:latin typeface="Verdana" pitchFamily="34" charset="0"/>
            </a:endParaRPr>
          </a:p>
          <a:p>
            <a:pPr algn="ctr"/>
            <a:r>
              <a:rPr lang="en-US" sz="3200" dirty="0" smtClean="0">
                <a:solidFill>
                  <a:srgbClr val="0070C0"/>
                </a:solidFill>
                <a:latin typeface="Verdana" pitchFamily="34" charset="0"/>
              </a:rPr>
              <a:t>How many    cup servings are in </a:t>
            </a:r>
          </a:p>
          <a:p>
            <a:pPr algn="ctr"/>
            <a:r>
              <a:rPr lang="en-US" sz="3200" dirty="0" smtClean="0">
                <a:solidFill>
                  <a:srgbClr val="0070C0"/>
                </a:solidFill>
                <a:latin typeface="Verdana" pitchFamily="34" charset="0"/>
              </a:rPr>
              <a:t>2 cups of milk?</a:t>
            </a:r>
            <a:endParaRPr lang="en-US" sz="3200" dirty="0">
              <a:solidFill>
                <a:srgbClr val="0070C0"/>
              </a:solidFill>
              <a:latin typeface="Verdana" pitchFamily="34" charset="0"/>
            </a:endParaRPr>
          </a:p>
        </p:txBody>
      </p:sp>
      <p:sp>
        <p:nvSpPr>
          <p:cNvPr id="82" name="TextBox 81"/>
          <p:cNvSpPr txBox="1"/>
          <p:nvPr/>
        </p:nvSpPr>
        <p:spPr>
          <a:xfrm>
            <a:off x="0" y="18288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Wording:  How many groups of    are in </a:t>
            </a:r>
            <a:r>
              <a:rPr lang="en-US" sz="3200" dirty="0" smtClean="0">
                <a:latin typeface="Verdana" pitchFamily="34" charset="0"/>
              </a:rPr>
              <a:t>2</a:t>
            </a:r>
            <a:r>
              <a:rPr lang="en-US" sz="3200" dirty="0" smtClean="0">
                <a:solidFill>
                  <a:srgbClr val="0070C0"/>
                </a:solidFill>
                <a:latin typeface="Verdana" pitchFamily="34" charset="0"/>
              </a:rPr>
              <a:t>?</a:t>
            </a:r>
            <a:endParaRPr lang="en-US" sz="3200" dirty="0">
              <a:solidFill>
                <a:srgbClr val="0070C0"/>
              </a:solidFill>
              <a:latin typeface="Verdana" pitchFamily="34" charset="0"/>
            </a:endParaRPr>
          </a:p>
        </p:txBody>
      </p:sp>
      <p:graphicFrame>
        <p:nvGraphicFramePr>
          <p:cNvPr id="16" name="Object 15"/>
          <p:cNvGraphicFramePr>
            <a:graphicFrameLocks noChangeAspect="1"/>
          </p:cNvGraphicFramePr>
          <p:nvPr/>
        </p:nvGraphicFramePr>
        <p:xfrm>
          <a:off x="6605588" y="1485900"/>
          <a:ext cx="577850" cy="1181100"/>
        </p:xfrm>
        <a:graphic>
          <a:graphicData uri="http://schemas.openxmlformats.org/presentationml/2006/ole">
            <mc:AlternateContent xmlns:mc="http://schemas.openxmlformats.org/markup-compatibility/2006">
              <mc:Choice xmlns:v="urn:schemas-microsoft-com:vml" Requires="v">
                <p:oleObj spid="_x0000_s330760" name="Equation" r:id="rId7" imgW="152280" imgH="393480" progId="Equation.DSMT4">
                  <p:embed/>
                </p:oleObj>
              </mc:Choice>
              <mc:Fallback>
                <p:oleObj name="Equation" r:id="rId7" imgW="1522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05588" y="1485900"/>
                        <a:ext cx="57785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p:nvGraphicFramePr>
        <p:xfrm>
          <a:off x="3525277" y="3405663"/>
          <a:ext cx="410087" cy="838200"/>
        </p:xfrm>
        <a:graphic>
          <a:graphicData uri="http://schemas.openxmlformats.org/presentationml/2006/ole">
            <mc:AlternateContent xmlns:mc="http://schemas.openxmlformats.org/markup-compatibility/2006">
              <mc:Choice xmlns:v="urn:schemas-microsoft-com:vml" Requires="v">
                <p:oleObj spid="_x0000_s330761" name="Equation" r:id="rId9" imgW="152280" imgH="393480" progId="Equation.DSMT4">
                  <p:embed/>
                </p:oleObj>
              </mc:Choice>
              <mc:Fallback>
                <p:oleObj name="Equation" r:id="rId9" imgW="152280" imgH="39348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25277" y="3405663"/>
                        <a:ext cx="410087"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1219200" y="5334000"/>
            <a:ext cx="3048000" cy="9144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19600" y="5334000"/>
            <a:ext cx="3048000" cy="914400"/>
          </a:xfrm>
          <a:prstGeom prst="rect">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rot="5400000">
            <a:off x="1828800" y="5791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819400" y="5791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029200" y="5791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019800" y="5791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276600" y="5334000"/>
            <a:ext cx="990600" cy="914400"/>
          </a:xfrm>
          <a:prstGeom prst="rect">
            <a:avLst/>
          </a:prstGeom>
          <a:solidFill>
            <a:schemeClr val="accent5">
              <a:lumMod val="75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419600" y="5334000"/>
            <a:ext cx="1066800" cy="914400"/>
          </a:xfrm>
          <a:prstGeom prst="rect">
            <a:avLst/>
          </a:prstGeom>
          <a:solidFill>
            <a:schemeClr val="accent5">
              <a:lumMod val="75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500"/>
                                        <p:tgtEl>
                                          <p:spTgt spid="14"/>
                                        </p:tgtEl>
                                      </p:cBhvr>
                                    </p:animEffect>
                                  </p:childTnLst>
                                </p:cTn>
                              </p:par>
                              <p:par>
                                <p:cTn id="26" presetID="22" presetClass="entr" presetSubtype="1"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up)">
                                      <p:cBhvr>
                                        <p:cTn id="28" dur="500"/>
                                        <p:tgtEl>
                                          <p:spTgt spid="15"/>
                                        </p:tgtEl>
                                      </p:cBhvr>
                                    </p:animEffect>
                                  </p:childTnLst>
                                </p:cTn>
                              </p:par>
                              <p:par>
                                <p:cTn id="29" presetID="22" presetClass="entr" presetSubtype="1"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43" grpId="0"/>
      <p:bldP spid="82" grpId="0"/>
      <p:bldP spid="12" grpId="0" animBg="1"/>
      <p:bldP spid="13" grpId="0" animBg="1"/>
      <p:bldP spid="30" grpId="0" animBg="1"/>
      <p:bldP spid="3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b="1" cap="small" dirty="0">
                <a:solidFill>
                  <a:schemeClr val="accent3">
                    <a:lumMod val="75000"/>
                  </a:schemeClr>
                </a:solidFill>
              </a:rPr>
              <a:t>[objective]</a:t>
            </a:r>
            <a:endParaRPr lang="en-US" dirty="0">
              <a:solidFill>
                <a:schemeClr val="accent3">
                  <a:lumMod val="75000"/>
                </a:schemeClr>
              </a:solidFill>
            </a:endParaRPr>
          </a:p>
        </p:txBody>
      </p:sp>
      <p:sp>
        <p:nvSpPr>
          <p:cNvPr id="6" name="Content Placeholder 5"/>
          <p:cNvSpPr>
            <a:spLocks noGrp="1"/>
          </p:cNvSpPr>
          <p:nvPr>
            <p:ph idx="1"/>
          </p:nvPr>
        </p:nvSpPr>
        <p:spPr>
          <a:xfrm>
            <a:off x="457200" y="1905000"/>
            <a:ext cx="8229600" cy="3200400"/>
          </a:xfrm>
        </p:spPr>
        <p:txBody>
          <a:bodyPr/>
          <a:lstStyle/>
          <a:p>
            <a:r>
              <a:rPr lang="en-US" dirty="0" smtClean="0"/>
              <a:t>The student will work with division of fractions by whole numbers and division of whole numbers by fractions including word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953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71500"/>
          <a:ext cx="1350963" cy="1181100"/>
        </p:xfrm>
        <a:graphic>
          <a:graphicData uri="http://schemas.openxmlformats.org/presentationml/2006/ole">
            <mc:AlternateContent xmlns:mc="http://schemas.openxmlformats.org/markup-compatibility/2006">
              <mc:Choice xmlns:v="urn:schemas-microsoft-com:vml" Requires="v">
                <p:oleObj spid="_x0000_s331781"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715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240088" y="895350"/>
          <a:ext cx="868362" cy="533400"/>
        </p:xfrm>
        <a:graphic>
          <a:graphicData uri="http://schemas.openxmlformats.org/presentationml/2006/ole">
            <mc:AlternateContent xmlns:mc="http://schemas.openxmlformats.org/markup-compatibility/2006">
              <mc:Choice xmlns:v="urn:schemas-microsoft-com:vml" Requires="v">
                <p:oleObj spid="_x0000_s331782" name="Equation" r:id="rId5" imgW="228600" imgH="177480" progId="Equation.DSMT4">
                  <p:embed/>
                </p:oleObj>
              </mc:Choice>
              <mc:Fallback>
                <p:oleObj name="Equation" r:id="rId5" imgW="228600" imgH="177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0088" y="895350"/>
                        <a:ext cx="868362"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0" y="20822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quotient?</a:t>
            </a:r>
            <a:endParaRPr lang="en-US" sz="3200" dirty="0">
              <a:solidFill>
                <a:srgbClr val="0070C0"/>
              </a:solidFill>
              <a:latin typeface="Verdana" pitchFamily="34" charset="0"/>
            </a:endParaRPr>
          </a:p>
        </p:txBody>
      </p:sp>
      <p:sp>
        <p:nvSpPr>
          <p:cNvPr id="39" name="TextBox 38"/>
          <p:cNvSpPr txBox="1"/>
          <p:nvPr/>
        </p:nvSpPr>
        <p:spPr>
          <a:xfrm>
            <a:off x="6781800" y="2082225"/>
            <a:ext cx="838200" cy="584775"/>
          </a:xfrm>
          <a:prstGeom prst="rect">
            <a:avLst/>
          </a:prstGeom>
          <a:noFill/>
        </p:spPr>
        <p:txBody>
          <a:bodyPr wrap="square" rtlCol="0">
            <a:spAutoFit/>
          </a:bodyPr>
          <a:lstStyle/>
          <a:p>
            <a:pPr algn="ctr"/>
            <a:r>
              <a:rPr lang="en-US" sz="3200" dirty="0" smtClean="0">
                <a:latin typeface="Verdana" pitchFamily="34" charset="0"/>
              </a:rPr>
              <a:t>3</a:t>
            </a:r>
          </a:p>
        </p:txBody>
      </p:sp>
      <p:sp>
        <p:nvSpPr>
          <p:cNvPr id="41" name="TextBox 40"/>
          <p:cNvSpPr txBox="1"/>
          <p:nvPr/>
        </p:nvSpPr>
        <p:spPr>
          <a:xfrm>
            <a:off x="0" y="416445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divisor?</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7086600" y="3834825"/>
          <a:ext cx="579437" cy="1181100"/>
        </p:xfrm>
        <a:graphic>
          <a:graphicData uri="http://schemas.openxmlformats.org/presentationml/2006/ole">
            <mc:AlternateContent xmlns:mc="http://schemas.openxmlformats.org/markup-compatibility/2006">
              <mc:Choice xmlns:v="urn:schemas-microsoft-com:vml" Requires="v">
                <p:oleObj spid="_x0000_s331783" name="Equation" r:id="rId7" imgW="152280" imgH="393480" progId="Equation.DSMT4">
                  <p:embed/>
                </p:oleObj>
              </mc:Choice>
              <mc:Fallback>
                <p:oleObj name="Equation" r:id="rId7" imgW="1522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6600" y="3834825"/>
                        <a:ext cx="5794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 name="TextBox 44"/>
          <p:cNvSpPr txBox="1"/>
          <p:nvPr/>
        </p:nvSpPr>
        <p:spPr>
          <a:xfrm>
            <a:off x="0" y="256425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(Tells how many groups)</a:t>
            </a:r>
            <a:endParaRPr lang="en-US" sz="3200" dirty="0">
              <a:solidFill>
                <a:srgbClr val="0070C0"/>
              </a:solidFill>
              <a:latin typeface="Verdana" pitchFamily="34" charset="0"/>
            </a:endParaRPr>
          </a:p>
        </p:txBody>
      </p:sp>
      <p:sp>
        <p:nvSpPr>
          <p:cNvPr id="46" name="TextBox 45"/>
          <p:cNvSpPr txBox="1"/>
          <p:nvPr/>
        </p:nvSpPr>
        <p:spPr>
          <a:xfrm>
            <a:off x="0" y="47492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(Tells how many items)</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5" grpId="0"/>
      <p:bldP spid="4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953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71650" y="571500"/>
          <a:ext cx="1350963" cy="1181100"/>
        </p:xfrm>
        <a:graphic>
          <a:graphicData uri="http://schemas.openxmlformats.org/presentationml/2006/ole">
            <mc:AlternateContent xmlns:mc="http://schemas.openxmlformats.org/markup-compatibility/2006">
              <mc:Choice xmlns:v="urn:schemas-microsoft-com:vml" Requires="v">
                <p:oleObj spid="_x0000_s332808" name="Equation" r:id="rId3" imgW="355320" imgH="393480" progId="Equation.DSMT4">
                  <p:embed/>
                </p:oleObj>
              </mc:Choice>
              <mc:Fallback>
                <p:oleObj name="Equation" r:id="rId3" imgW="3553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1650" y="571500"/>
                        <a:ext cx="135096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240088" y="895350"/>
          <a:ext cx="868362" cy="533400"/>
        </p:xfrm>
        <a:graphic>
          <a:graphicData uri="http://schemas.openxmlformats.org/presentationml/2006/ole">
            <mc:AlternateContent xmlns:mc="http://schemas.openxmlformats.org/markup-compatibility/2006">
              <mc:Choice xmlns:v="urn:schemas-microsoft-com:vml" Requires="v">
                <p:oleObj spid="_x0000_s332809" name="Equation" r:id="rId5" imgW="228600" imgH="177480" progId="Equation.DSMT4">
                  <p:embed/>
                </p:oleObj>
              </mc:Choice>
              <mc:Fallback>
                <p:oleObj name="Equation" r:id="rId5" imgW="228600" imgH="177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0088" y="895350"/>
                        <a:ext cx="868362"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76200" y="38348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Multiplication Check:</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2590800" y="4686300"/>
          <a:ext cx="1687513" cy="1181100"/>
        </p:xfrm>
        <a:graphic>
          <a:graphicData uri="http://schemas.openxmlformats.org/presentationml/2006/ole">
            <mc:AlternateContent xmlns:mc="http://schemas.openxmlformats.org/markup-compatibility/2006">
              <mc:Choice xmlns:v="urn:schemas-microsoft-com:vml" Requires="v">
                <p:oleObj spid="_x0000_s332810" name="Equation" r:id="rId7" imgW="444240" imgH="393480" progId="Equation.DSMT4">
                  <p:embed/>
                </p:oleObj>
              </mc:Choice>
              <mc:Fallback>
                <p:oleObj name="Equation" r:id="rId7" imgW="44424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0800" y="4686300"/>
                        <a:ext cx="168751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0" y="20469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There are </a:t>
            </a:r>
            <a:r>
              <a:rPr lang="en-US" sz="3200" dirty="0" smtClean="0">
                <a:latin typeface="Verdana" pitchFamily="34" charset="0"/>
              </a:rPr>
              <a:t>3</a:t>
            </a:r>
            <a:r>
              <a:rPr lang="en-US" sz="3200" dirty="0" smtClean="0">
                <a:solidFill>
                  <a:srgbClr val="00B0F0"/>
                </a:solidFill>
                <a:latin typeface="Verdana" pitchFamily="34" charset="0"/>
              </a:rPr>
              <a:t> </a:t>
            </a:r>
            <a:r>
              <a:rPr lang="en-US" sz="3200" dirty="0" smtClean="0">
                <a:solidFill>
                  <a:srgbClr val="0070C0"/>
                </a:solidFill>
                <a:latin typeface="Verdana" pitchFamily="34" charset="0"/>
              </a:rPr>
              <a:t>servings of    cup in </a:t>
            </a:r>
          </a:p>
          <a:p>
            <a:pPr algn="ctr"/>
            <a:r>
              <a:rPr lang="en-US" sz="3200" dirty="0" smtClean="0">
                <a:latin typeface="Verdana" pitchFamily="34" charset="0"/>
              </a:rPr>
              <a:t>2 </a:t>
            </a:r>
            <a:r>
              <a:rPr lang="en-US" sz="3200" dirty="0" smtClean="0">
                <a:solidFill>
                  <a:srgbClr val="0070C0"/>
                </a:solidFill>
                <a:latin typeface="Verdana" pitchFamily="34" charset="0"/>
              </a:rPr>
              <a:t>cups of milk.</a:t>
            </a:r>
            <a:endParaRPr lang="en-US" sz="3200" dirty="0">
              <a:solidFill>
                <a:srgbClr val="0070C0"/>
              </a:solidFill>
              <a:latin typeface="Verdana" pitchFamily="34" charset="0"/>
            </a:endParaRPr>
          </a:p>
        </p:txBody>
      </p:sp>
      <p:graphicFrame>
        <p:nvGraphicFramePr>
          <p:cNvPr id="13" name="Object 12"/>
          <p:cNvGraphicFramePr>
            <a:graphicFrameLocks noChangeAspect="1"/>
          </p:cNvGraphicFramePr>
          <p:nvPr/>
        </p:nvGraphicFramePr>
        <p:xfrm>
          <a:off x="6134100" y="1808163"/>
          <a:ext cx="495300" cy="1011237"/>
        </p:xfrm>
        <a:graphic>
          <a:graphicData uri="http://schemas.openxmlformats.org/presentationml/2006/ole">
            <mc:AlternateContent xmlns:mc="http://schemas.openxmlformats.org/markup-compatibility/2006">
              <mc:Choice xmlns:v="urn:schemas-microsoft-com:vml" Requires="v">
                <p:oleObj spid="_x0000_s332811" name="Equation" r:id="rId9" imgW="152280" imgH="393480" progId="Equation.DSMT4">
                  <p:embed/>
                </p:oleObj>
              </mc:Choice>
              <mc:Fallback>
                <p:oleObj name="Equation" r:id="rId9" imgW="15228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34100" y="1808163"/>
                        <a:ext cx="495300" cy="1011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4270375" y="4686300"/>
          <a:ext cx="530225" cy="1181100"/>
        </p:xfrm>
        <a:graphic>
          <a:graphicData uri="http://schemas.openxmlformats.org/presentationml/2006/ole">
            <mc:AlternateContent xmlns:mc="http://schemas.openxmlformats.org/markup-compatibility/2006">
              <mc:Choice xmlns:v="urn:schemas-microsoft-com:vml" Requires="v">
                <p:oleObj spid="_x0000_s332812" name="Equation" r:id="rId11" imgW="139680" imgH="393480" progId="Equation.DSMT4">
                  <p:embed/>
                </p:oleObj>
              </mc:Choice>
              <mc:Fallback>
                <p:oleObj name="Equation" r:id="rId11" imgW="139680" imgH="39348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70375" y="4686300"/>
                        <a:ext cx="530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4951413" y="4820079"/>
          <a:ext cx="1373187" cy="742521"/>
        </p:xfrm>
        <a:graphic>
          <a:graphicData uri="http://schemas.openxmlformats.org/presentationml/2006/ole">
            <mc:AlternateContent xmlns:mc="http://schemas.openxmlformats.org/markup-compatibility/2006">
              <mc:Choice xmlns:v="urn:schemas-microsoft-com:vml" Requires="v">
                <p:oleObj spid="_x0000_s332813" name="Equation" r:id="rId13" imgW="241200" imgH="164880" progId="Equation.DSMT4">
                  <p:embed/>
                </p:oleObj>
              </mc:Choice>
              <mc:Fallback>
                <p:oleObj name="Equation" r:id="rId13" imgW="241200" imgH="16488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51413" y="4820079"/>
                        <a:ext cx="1373187" cy="7425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l"/>
            <a:r>
              <a:rPr lang="en-US" sz="3600" b="1" cap="small" dirty="0" smtClean="0">
                <a:solidFill>
                  <a:schemeClr val="accent4">
                    <a:lumMod val="75000"/>
                  </a:schemeClr>
                </a:solidFill>
              </a:rPr>
              <a:t>SOLVE</a:t>
            </a:r>
            <a:endParaRPr lang="en-US" sz="3600" dirty="0"/>
          </a:p>
        </p:txBody>
      </p:sp>
      <p:sp>
        <p:nvSpPr>
          <p:cNvPr id="3" name="Content Placeholder 2"/>
          <p:cNvSpPr>
            <a:spLocks noGrp="1"/>
          </p:cNvSpPr>
          <p:nvPr>
            <p:ph idx="1"/>
          </p:nvPr>
        </p:nvSpPr>
        <p:spPr>
          <a:xfrm>
            <a:off x="304800" y="533400"/>
            <a:ext cx="8610600" cy="6400800"/>
          </a:xfrm>
        </p:spPr>
        <p:txBody>
          <a:bodyPr>
            <a:normAutofit lnSpcReduction="10000"/>
          </a:bodyPr>
          <a:lstStyle/>
          <a:p>
            <a:pPr indent="3175">
              <a:buNone/>
            </a:pPr>
            <a:r>
              <a:rPr lang="en-US" sz="3500" dirty="0" smtClean="0"/>
              <a:t>Sonya and her friend, Mari, are making bracelets to sell at the school carnival. At the craft store they bought a bag of colored beads and string to make the bracelets. The bag of beads weighs        of a pound. If the girls divide the beads equally, what amount of beads will each girl have?</a:t>
            </a:r>
            <a:endParaRPr lang="en-US" sz="1600" dirty="0" smtClean="0"/>
          </a:p>
          <a:p>
            <a:pPr>
              <a:buNone/>
            </a:pPr>
            <a:r>
              <a:rPr lang="en-US" sz="1600" dirty="0"/>
              <a:t> </a:t>
            </a:r>
          </a:p>
          <a:p>
            <a:pPr>
              <a:buNone/>
            </a:pPr>
            <a:r>
              <a:rPr lang="en-US" sz="3500" b="1" dirty="0">
                <a:solidFill>
                  <a:schemeClr val="accent4">
                    <a:lumMod val="75000"/>
                  </a:schemeClr>
                </a:solidFill>
              </a:rPr>
              <a:t>S</a:t>
            </a:r>
            <a:r>
              <a:rPr lang="en-US" sz="3500" dirty="0">
                <a:solidFill>
                  <a:schemeClr val="accent4">
                    <a:lumMod val="75000"/>
                  </a:schemeClr>
                </a:solidFill>
              </a:rPr>
              <a:t>	Study the </a:t>
            </a:r>
            <a:r>
              <a:rPr lang="en-US" sz="3500" dirty="0" smtClean="0">
                <a:solidFill>
                  <a:schemeClr val="accent4">
                    <a:lumMod val="75000"/>
                  </a:schemeClr>
                </a:solidFill>
              </a:rPr>
              <a:t>Problem</a:t>
            </a:r>
          </a:p>
          <a:p>
            <a:pPr>
              <a:buNone/>
            </a:pPr>
            <a:r>
              <a:rPr lang="en-US" sz="3500" dirty="0" smtClean="0"/>
              <a:t>Underline </a:t>
            </a:r>
            <a:r>
              <a:rPr lang="en-US" sz="3500" dirty="0"/>
              <a:t>the </a:t>
            </a:r>
            <a:r>
              <a:rPr lang="en-US" sz="3500" dirty="0" smtClean="0"/>
              <a:t>question.</a:t>
            </a:r>
          </a:p>
          <a:p>
            <a:pPr>
              <a:buNone/>
            </a:pPr>
            <a:r>
              <a:rPr lang="en-US" sz="3500" dirty="0" smtClean="0"/>
              <a:t>This </a:t>
            </a:r>
            <a:r>
              <a:rPr lang="en-US" sz="3500" dirty="0"/>
              <a:t>problem is asking me to </a:t>
            </a:r>
            <a:r>
              <a:rPr lang="en-US" sz="3500" dirty="0" smtClean="0"/>
              <a:t>find </a:t>
            </a:r>
          </a:p>
          <a:p>
            <a:pPr>
              <a:buNone/>
            </a:pPr>
            <a:r>
              <a:rPr lang="en-US" sz="3500" b="1" u="sng" dirty="0" smtClean="0"/>
              <a:t>the number of beads each girl will receive.</a:t>
            </a:r>
            <a:endParaRPr lang="en-US" sz="3500" dirty="0"/>
          </a:p>
          <a:p>
            <a:endParaRPr lang="en-US" dirty="0"/>
          </a:p>
        </p:txBody>
      </p:sp>
      <p:cxnSp>
        <p:nvCxnSpPr>
          <p:cNvPr id="6" name="Straight Connector 5"/>
          <p:cNvCxnSpPr/>
          <p:nvPr/>
        </p:nvCxnSpPr>
        <p:spPr>
          <a:xfrm>
            <a:off x="6019800" y="3429000"/>
            <a:ext cx="2514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62000" y="3886200"/>
            <a:ext cx="5029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251906" name="Object 5"/>
          <p:cNvGraphicFramePr>
            <a:graphicFrameLocks noChangeAspect="1"/>
          </p:cNvGraphicFramePr>
          <p:nvPr/>
        </p:nvGraphicFramePr>
        <p:xfrm>
          <a:off x="4572000" y="2312910"/>
          <a:ext cx="457200" cy="887490"/>
        </p:xfrm>
        <a:graphic>
          <a:graphicData uri="http://schemas.openxmlformats.org/presentationml/2006/ole">
            <mc:AlternateContent xmlns:mc="http://schemas.openxmlformats.org/markup-compatibility/2006">
              <mc:Choice xmlns:v="urn:schemas-microsoft-com:vml" Requires="v">
                <p:oleObj spid="_x0000_s349187" name="Equation" r:id="rId3" imgW="152280" imgH="393480" progId="Equation.DSMT4">
                  <p:embed/>
                </p:oleObj>
              </mc:Choice>
              <mc:Fallback>
                <p:oleObj name="Equation" r:id="rId3" imgW="152280" imgH="3934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312910"/>
                        <a:ext cx="457200" cy="8874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lnSpcReduction="10000"/>
          </a:bodyPr>
          <a:lstStyle/>
          <a:p>
            <a:pPr indent="-3175">
              <a:buNone/>
            </a:pPr>
            <a:r>
              <a:rPr lang="en-US" sz="3500" dirty="0" smtClean="0"/>
              <a:t>Sonya and her friend, Mari, are making bracelets to sell at the school carnival. At the craft store they bought a bag of colored beads and string to make the bracelets. The bag of beads weighs        of a pound. If the girls divide the beads equally, what amount of beads will each girl have?</a:t>
            </a:r>
            <a:endParaRPr lang="en-US" sz="1600" dirty="0" smtClean="0"/>
          </a:p>
          <a:p>
            <a:pPr>
              <a:buNone/>
            </a:pPr>
            <a:r>
              <a:rPr lang="en-US" sz="1600" dirty="0"/>
              <a:t> </a:t>
            </a:r>
          </a:p>
          <a:p>
            <a:pPr>
              <a:buNone/>
            </a:pPr>
            <a:r>
              <a:rPr lang="en-US" b="1" dirty="0" smtClean="0">
                <a:solidFill>
                  <a:schemeClr val="accent4">
                    <a:lumMod val="75000"/>
                  </a:schemeClr>
                </a:solidFill>
              </a:rPr>
              <a:t>O</a:t>
            </a:r>
            <a:r>
              <a:rPr lang="en-US" dirty="0" smtClean="0">
                <a:solidFill>
                  <a:schemeClr val="accent4">
                    <a:lumMod val="75000"/>
                  </a:schemeClr>
                </a:solidFill>
              </a:rPr>
              <a:t>	Organize the Facts</a:t>
            </a:r>
          </a:p>
          <a:p>
            <a:pPr>
              <a:buNone/>
            </a:pPr>
            <a:r>
              <a:rPr lang="en-US" dirty="0" smtClean="0"/>
              <a:t>Identify the facts.</a:t>
            </a:r>
          </a:p>
          <a:p>
            <a:pPr>
              <a:buNone/>
            </a:pPr>
            <a:r>
              <a:rPr lang="en-US" dirty="0" smtClean="0"/>
              <a:t>Eliminate the unnecessary facts. </a:t>
            </a:r>
          </a:p>
          <a:p>
            <a:pPr>
              <a:buNone/>
            </a:pPr>
            <a:r>
              <a:rPr lang="en-US" dirty="0" smtClean="0"/>
              <a:t>List the necessary facts.</a:t>
            </a:r>
          </a:p>
          <a:p>
            <a:endParaRPr lang="en-US" dirty="0"/>
          </a:p>
        </p:txBody>
      </p:sp>
      <p:cxnSp>
        <p:nvCxnSpPr>
          <p:cNvPr id="6" name="Straight Connector 5"/>
          <p:cNvCxnSpPr/>
          <p:nvPr/>
        </p:nvCxnSpPr>
        <p:spPr>
          <a:xfrm>
            <a:off x="6019800" y="3124200"/>
            <a:ext cx="2514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62000" y="3581400"/>
            <a:ext cx="5029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251906" name="Object 5"/>
          <p:cNvGraphicFramePr>
            <a:graphicFrameLocks noChangeAspect="1"/>
          </p:cNvGraphicFramePr>
          <p:nvPr/>
        </p:nvGraphicFramePr>
        <p:xfrm>
          <a:off x="4572000" y="2008110"/>
          <a:ext cx="457200" cy="887490"/>
        </p:xfrm>
        <a:graphic>
          <a:graphicData uri="http://schemas.openxmlformats.org/presentationml/2006/ole">
            <mc:AlternateContent xmlns:mc="http://schemas.openxmlformats.org/markup-compatibility/2006">
              <mc:Choice xmlns:v="urn:schemas-microsoft-com:vml" Requires="v">
                <p:oleObj spid="_x0000_s317444" name="Equation" r:id="rId3" imgW="152280" imgH="393480" progId="Equation.DSMT4">
                  <p:embed/>
                </p:oleObj>
              </mc:Choice>
              <mc:Fallback>
                <p:oleObj name="Equation" r:id="rId3" imgW="152280" imgH="3934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008110"/>
                        <a:ext cx="457200" cy="8874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6019800" y="5105400"/>
            <a:ext cx="1371600" cy="584775"/>
          </a:xfrm>
          <a:prstGeom prst="rect">
            <a:avLst/>
          </a:prstGeom>
          <a:noFill/>
        </p:spPr>
        <p:txBody>
          <a:bodyPr wrap="square" rtlCol="0">
            <a:spAutoFit/>
          </a:bodyPr>
          <a:lstStyle/>
          <a:p>
            <a:pPr>
              <a:buFont typeface="Arial" pitchFamily="34" charset="0"/>
              <a:buChar char="•"/>
            </a:pPr>
            <a:r>
              <a:rPr lang="en-US" sz="3200" b="1" dirty="0" smtClean="0"/>
              <a:t>2 girls</a:t>
            </a:r>
            <a:endParaRPr lang="en-US" sz="3200" b="1" dirty="0"/>
          </a:p>
        </p:txBody>
      </p:sp>
      <p:sp>
        <p:nvSpPr>
          <p:cNvPr id="8" name="TextBox 7"/>
          <p:cNvSpPr txBox="1"/>
          <p:nvPr/>
        </p:nvSpPr>
        <p:spPr>
          <a:xfrm>
            <a:off x="4495800" y="5663625"/>
            <a:ext cx="4343400" cy="584775"/>
          </a:xfrm>
          <a:prstGeom prst="rect">
            <a:avLst/>
          </a:prstGeom>
          <a:noFill/>
        </p:spPr>
        <p:txBody>
          <a:bodyPr wrap="square" rtlCol="0">
            <a:spAutoFit/>
          </a:bodyPr>
          <a:lstStyle/>
          <a:p>
            <a:pPr>
              <a:buFont typeface="Arial" pitchFamily="34" charset="0"/>
              <a:buChar char="•"/>
            </a:pPr>
            <a:r>
              <a:rPr lang="en-US" sz="3200" b="1" dirty="0" smtClean="0"/>
              <a:t>       of a pound of beads</a:t>
            </a:r>
            <a:endParaRPr lang="en-US" sz="3200" b="1" dirty="0"/>
          </a:p>
        </p:txBody>
      </p:sp>
      <p:sp>
        <p:nvSpPr>
          <p:cNvPr id="9" name="TextBox 8"/>
          <p:cNvSpPr txBox="1"/>
          <p:nvPr/>
        </p:nvSpPr>
        <p:spPr>
          <a:xfrm>
            <a:off x="4495800" y="6273225"/>
            <a:ext cx="3657600" cy="584775"/>
          </a:xfrm>
          <a:prstGeom prst="rect">
            <a:avLst/>
          </a:prstGeom>
          <a:noFill/>
        </p:spPr>
        <p:txBody>
          <a:bodyPr wrap="square" rtlCol="0">
            <a:spAutoFit/>
          </a:bodyPr>
          <a:lstStyle/>
          <a:p>
            <a:pPr>
              <a:buFont typeface="Arial" pitchFamily="34" charset="0"/>
              <a:buChar char="•"/>
            </a:pPr>
            <a:r>
              <a:rPr lang="en-US" sz="3200" b="1" dirty="0" smtClean="0"/>
              <a:t>divide equally</a:t>
            </a:r>
            <a:endParaRPr lang="en-US" sz="3200" b="1" dirty="0"/>
          </a:p>
        </p:txBody>
      </p:sp>
      <p:cxnSp>
        <p:nvCxnSpPr>
          <p:cNvPr id="10" name="Straight Connector 9"/>
          <p:cNvCxnSpPr/>
          <p:nvPr/>
        </p:nvCxnSpPr>
        <p:spPr>
          <a:xfrm rot="5400000">
            <a:off x="7429500" y="966355"/>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7124700" y="24003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829300" y="2892135"/>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91200" y="533400"/>
            <a:ext cx="1981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5800" y="990600"/>
            <a:ext cx="6705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62000" y="1524000"/>
            <a:ext cx="7086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85800" y="1981200"/>
            <a:ext cx="7010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696200" y="990600"/>
            <a:ext cx="990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658100" y="189461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45" name="Object 5"/>
          <p:cNvGraphicFramePr>
            <a:graphicFrameLocks noChangeAspect="1"/>
          </p:cNvGraphicFramePr>
          <p:nvPr/>
        </p:nvGraphicFramePr>
        <p:xfrm>
          <a:off x="4800600" y="5527717"/>
          <a:ext cx="457200" cy="887490"/>
        </p:xfrm>
        <a:graphic>
          <a:graphicData uri="http://schemas.openxmlformats.org/presentationml/2006/ole">
            <mc:AlternateContent xmlns:mc="http://schemas.openxmlformats.org/markup-compatibility/2006">
              <mc:Choice xmlns:v="urn:schemas-microsoft-com:vml" Requires="v">
                <p:oleObj spid="_x0000_s317445" name="Equation" r:id="rId5" imgW="152280" imgH="393480" progId="Equation.DSMT4">
                  <p:embed/>
                </p:oleObj>
              </mc:Choice>
              <mc:Fallback>
                <p:oleObj name="Equation" r:id="rId5" imgW="15228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5527717"/>
                        <a:ext cx="457200" cy="8874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Connector 20"/>
          <p:cNvCxnSpPr/>
          <p:nvPr/>
        </p:nvCxnSpPr>
        <p:spPr>
          <a:xfrm rot="5400000">
            <a:off x="5448300" y="455521"/>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6324600"/>
          </a:xfrm>
        </p:spPr>
        <p:txBody>
          <a:bodyPr>
            <a:noAutofit/>
          </a:bodyPr>
          <a:lstStyle/>
          <a:p>
            <a:pPr>
              <a:buNone/>
            </a:pPr>
            <a:r>
              <a:rPr lang="en-US" b="1" dirty="0" smtClean="0">
                <a:solidFill>
                  <a:schemeClr val="accent4">
                    <a:lumMod val="75000"/>
                  </a:schemeClr>
                </a:solidFill>
              </a:rPr>
              <a:t>L</a:t>
            </a:r>
            <a:r>
              <a:rPr lang="en-US" dirty="0">
                <a:solidFill>
                  <a:schemeClr val="accent4">
                    <a:lumMod val="75000"/>
                  </a:schemeClr>
                </a:solidFill>
              </a:rPr>
              <a:t>	Line Up a Plan</a:t>
            </a:r>
          </a:p>
          <a:p>
            <a:pPr>
              <a:buNone/>
            </a:pPr>
            <a:r>
              <a:rPr lang="en-US" sz="3000" dirty="0" smtClean="0"/>
              <a:t>	</a:t>
            </a:r>
            <a:r>
              <a:rPr lang="en-US" dirty="0" smtClean="0"/>
              <a:t>Choose </a:t>
            </a:r>
            <a:r>
              <a:rPr lang="en-US" dirty="0"/>
              <a:t>an operation or operations. </a:t>
            </a:r>
            <a:endParaRPr lang="en-US" dirty="0" smtClean="0"/>
          </a:p>
          <a:p>
            <a:pPr>
              <a:buNone/>
            </a:pPr>
            <a:r>
              <a:rPr lang="en-US" b="1" dirty="0" smtClean="0"/>
              <a:t>	Division</a:t>
            </a:r>
            <a:endParaRPr lang="en-US" dirty="0"/>
          </a:p>
          <a:p>
            <a:pPr>
              <a:buNone/>
            </a:pPr>
            <a:r>
              <a:rPr lang="en-US" dirty="0"/>
              <a:t>	Write in words what your plan of action will be.</a:t>
            </a:r>
          </a:p>
          <a:p>
            <a:pPr>
              <a:buNone/>
            </a:pPr>
            <a:r>
              <a:rPr lang="en-US" b="1" dirty="0" smtClean="0"/>
              <a:t>	Divide the total amount of beads by the number of girls.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2438400"/>
          </a:xfrm>
        </p:spPr>
        <p:txBody>
          <a:bodyPr>
            <a:noAutofit/>
          </a:bodyPr>
          <a:lstStyle/>
          <a:p>
            <a:pPr>
              <a:buNone/>
            </a:pPr>
            <a:r>
              <a:rPr lang="en-US" b="1" dirty="0" smtClean="0">
                <a:solidFill>
                  <a:schemeClr val="accent4">
                    <a:lumMod val="75000"/>
                  </a:schemeClr>
                </a:solidFill>
              </a:rPr>
              <a:t>V</a:t>
            </a:r>
            <a:r>
              <a:rPr lang="en-US" dirty="0">
                <a:solidFill>
                  <a:schemeClr val="accent4">
                    <a:lumMod val="75000"/>
                  </a:schemeClr>
                </a:solidFill>
              </a:rPr>
              <a:t>	</a:t>
            </a:r>
            <a:r>
              <a:rPr lang="en-US" dirty="0" smtClean="0">
                <a:solidFill>
                  <a:schemeClr val="accent4">
                    <a:lumMod val="75000"/>
                  </a:schemeClr>
                </a:solidFill>
              </a:rPr>
              <a:t>Verify </a:t>
            </a:r>
            <a:r>
              <a:rPr lang="en-US" dirty="0">
                <a:solidFill>
                  <a:schemeClr val="accent4">
                    <a:lumMod val="75000"/>
                  </a:schemeClr>
                </a:solidFill>
              </a:rPr>
              <a:t>Your Plan with Action</a:t>
            </a:r>
          </a:p>
          <a:p>
            <a:pPr lvl="1">
              <a:buNone/>
            </a:pPr>
            <a:r>
              <a:rPr lang="en-US" sz="3200" dirty="0"/>
              <a:t>Estimate your answer. </a:t>
            </a:r>
            <a:endParaRPr lang="en-US" sz="3200" dirty="0" smtClean="0"/>
          </a:p>
          <a:p>
            <a:pPr lvl="1">
              <a:buNone/>
            </a:pPr>
            <a:r>
              <a:rPr lang="en-US" sz="3200" b="1" dirty="0" smtClean="0"/>
              <a:t>Less than one-half pound of beads</a:t>
            </a:r>
            <a:endParaRPr lang="en-US" sz="3200" dirty="0"/>
          </a:p>
          <a:p>
            <a:pPr lvl="1">
              <a:buNone/>
            </a:pPr>
            <a:r>
              <a:rPr lang="en-US" sz="3200" dirty="0" smtClean="0"/>
              <a:t>Carry </a:t>
            </a:r>
            <a:r>
              <a:rPr lang="en-US" sz="3200" dirty="0"/>
              <a:t>out your plan</a:t>
            </a:r>
            <a:r>
              <a:rPr lang="en-US" sz="3200" dirty="0" smtClean="0"/>
              <a:t>.</a:t>
            </a:r>
          </a:p>
          <a:p>
            <a:pPr lvl="1">
              <a:buNone/>
            </a:pPr>
            <a:endParaRPr lang="en-US" sz="3200" dirty="0" smtClean="0"/>
          </a:p>
          <a:p>
            <a:pPr lvl="1">
              <a:buNone/>
            </a:pPr>
            <a:endParaRPr lang="en-US" sz="3200" dirty="0" smtClean="0"/>
          </a:p>
          <a:p>
            <a:pPr lvl="1">
              <a:buNone/>
            </a:pPr>
            <a:endParaRPr lang="en-US" sz="3200" dirty="0" smtClean="0"/>
          </a:p>
        </p:txBody>
      </p:sp>
      <p:graphicFrame>
        <p:nvGraphicFramePr>
          <p:cNvPr id="36" name="Object 35"/>
          <p:cNvGraphicFramePr>
            <a:graphicFrameLocks noChangeAspect="1"/>
          </p:cNvGraphicFramePr>
          <p:nvPr/>
        </p:nvGraphicFramePr>
        <p:xfrm>
          <a:off x="838200" y="2438400"/>
          <a:ext cx="1600200" cy="1496643"/>
        </p:xfrm>
        <a:graphic>
          <a:graphicData uri="http://schemas.openxmlformats.org/presentationml/2006/ole">
            <mc:AlternateContent xmlns:mc="http://schemas.openxmlformats.org/markup-compatibility/2006">
              <mc:Choice xmlns:v="urn:schemas-microsoft-com:vml" Requires="v">
                <p:oleObj spid="_x0000_s295940" name="Equation" r:id="rId4" imgW="355320" imgH="393480" progId="Equation.DSMT4">
                  <p:embed/>
                </p:oleObj>
              </mc:Choice>
              <mc:Fallback>
                <p:oleObj name="Equation" r:id="rId4" imgW="35532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438400"/>
                        <a:ext cx="1600200" cy="14966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nvGraphicFramePr>
        <p:xfrm>
          <a:off x="2362200" y="2362200"/>
          <a:ext cx="1164010" cy="1524000"/>
        </p:xfrm>
        <a:graphic>
          <a:graphicData uri="http://schemas.openxmlformats.org/presentationml/2006/ole">
            <mc:AlternateContent xmlns:mc="http://schemas.openxmlformats.org/markup-compatibility/2006">
              <mc:Choice xmlns:v="urn:schemas-microsoft-com:vml" Requires="v">
                <p:oleObj spid="_x0000_s295941" name="Equation" r:id="rId6" imgW="253800" imgH="393480" progId="Equation.DSMT4">
                  <p:embed/>
                </p:oleObj>
              </mc:Choice>
              <mc:Fallback>
                <p:oleObj name="Equation" r:id="rId6" imgW="25380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2362200"/>
                        <a:ext cx="116401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3581400" y="2895600"/>
            <a:ext cx="3048000" cy="584775"/>
          </a:xfrm>
          <a:prstGeom prst="rect">
            <a:avLst/>
          </a:prstGeom>
          <a:noFill/>
        </p:spPr>
        <p:txBody>
          <a:bodyPr wrap="square" rtlCol="0">
            <a:spAutoFit/>
          </a:bodyPr>
          <a:lstStyle/>
          <a:p>
            <a:r>
              <a:rPr lang="en-US" sz="3200" dirty="0" smtClean="0"/>
              <a:t>of a pound</a:t>
            </a:r>
            <a:endParaRPr lang="en-US" sz="3200" dirty="0"/>
          </a:p>
        </p:txBody>
      </p:sp>
      <p:grpSp>
        <p:nvGrpSpPr>
          <p:cNvPr id="7" name="Group 6"/>
          <p:cNvGrpSpPr/>
          <p:nvPr/>
        </p:nvGrpSpPr>
        <p:grpSpPr>
          <a:xfrm>
            <a:off x="2514600" y="4038600"/>
            <a:ext cx="1280160" cy="914400"/>
            <a:chOff x="1905000" y="2133600"/>
            <a:chExt cx="1280160" cy="914400"/>
          </a:xfrm>
          <a:scene3d>
            <a:camera prst="orthographicFront"/>
            <a:lightRig rig="threePt" dir="t"/>
          </a:scene3d>
        </p:grpSpPr>
        <p:sp>
          <p:nvSpPr>
            <p:cNvPr id="8" name="Rectangle 5"/>
            <p:cNvSpPr>
              <a:spLocks noChangeArrowheads="1"/>
            </p:cNvSpPr>
            <p:nvPr/>
          </p:nvSpPr>
          <p:spPr bwMode="auto">
            <a:xfrm>
              <a:off x="1905000" y="2133600"/>
              <a:ext cx="1280160" cy="914400"/>
            </a:xfrm>
            <a:prstGeom prst="rect">
              <a:avLst/>
            </a:prstGeom>
            <a:solidFill>
              <a:srgbClr val="FFFF00"/>
            </a:solidFill>
            <a:ln w="9525">
              <a:solidFill>
                <a:srgbClr val="000000"/>
              </a:solidFill>
              <a:miter lim="800000"/>
              <a:headEnd/>
              <a:tailEnd/>
            </a:ln>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9" name="Group 49"/>
            <p:cNvGrpSpPr/>
            <p:nvPr/>
          </p:nvGrpSpPr>
          <p:grpSpPr>
            <a:xfrm>
              <a:off x="2133600" y="2209800"/>
              <a:ext cx="838200" cy="801708"/>
              <a:chOff x="5105400" y="1275546"/>
              <a:chExt cx="838200" cy="801708"/>
            </a:xfrm>
          </p:grpSpPr>
          <p:grpSp>
            <p:nvGrpSpPr>
              <p:cNvPr id="10" name="Group 22"/>
              <p:cNvGrpSpPr/>
              <p:nvPr/>
            </p:nvGrpSpPr>
            <p:grpSpPr>
              <a:xfrm>
                <a:off x="5105400" y="1295400"/>
                <a:ext cx="838200" cy="781854"/>
                <a:chOff x="2819400" y="1219200"/>
                <a:chExt cx="838200" cy="781854"/>
              </a:xfrm>
            </p:grpSpPr>
            <p:sp>
              <p:nvSpPr>
                <p:cNvPr id="12" name="TextBox 11"/>
                <p:cNvSpPr txBox="1"/>
                <p:nvPr/>
              </p:nvSpPr>
              <p:spPr>
                <a:xfrm>
                  <a:off x="2819400" y="1219200"/>
                  <a:ext cx="685800" cy="477054"/>
                </a:xfrm>
                <a:prstGeom prst="rect">
                  <a:avLst/>
                </a:prstGeom>
                <a:noFill/>
                <a:sp3d prstMaterial="metal">
                  <a:bevelT w="165100"/>
                  <a:bevelB h="95250"/>
                </a:sp3d>
              </p:spPr>
              <p:txBody>
                <a:bodyPr wrap="square" rtlCol="0">
                  <a:spAutoFit/>
                </a:bodyPr>
                <a:lstStyle/>
                <a:p>
                  <a:r>
                    <a:rPr lang="en-US" sz="2500" dirty="0" smtClean="0"/>
                    <a:t>___</a:t>
                  </a:r>
                  <a:endParaRPr lang="en-US" sz="2500" dirty="0"/>
                </a:p>
              </p:txBody>
            </p:sp>
            <p:sp>
              <p:nvSpPr>
                <p:cNvPr id="13" name="TextBox 12"/>
                <p:cNvSpPr txBox="1"/>
                <p:nvPr/>
              </p:nvSpPr>
              <p:spPr>
                <a:xfrm>
                  <a:off x="2971800" y="1524000"/>
                  <a:ext cx="685800" cy="477054"/>
                </a:xfrm>
                <a:prstGeom prst="rect">
                  <a:avLst/>
                </a:prstGeom>
                <a:noFill/>
                <a:sp3d prstMaterial="metal">
                  <a:bevelT w="165100"/>
                  <a:bevelB h="95250"/>
                </a:sp3d>
              </p:spPr>
              <p:txBody>
                <a:bodyPr wrap="square" rtlCol="0">
                  <a:spAutoFit/>
                </a:bodyPr>
                <a:lstStyle/>
                <a:p>
                  <a:r>
                    <a:rPr lang="en-US" sz="2500" dirty="0"/>
                    <a:t>4</a:t>
                  </a:r>
                </a:p>
              </p:txBody>
            </p:sp>
          </p:grpSp>
          <p:sp>
            <p:nvSpPr>
              <p:cNvPr id="11" name="TextBox 10"/>
              <p:cNvSpPr txBox="1"/>
              <p:nvPr/>
            </p:nvSpPr>
            <p:spPr>
              <a:xfrm>
                <a:off x="5257800" y="1275546"/>
                <a:ext cx="304800" cy="477054"/>
              </a:xfrm>
              <a:prstGeom prst="rect">
                <a:avLst/>
              </a:prstGeom>
              <a:noFill/>
              <a:sp3d prstMaterial="metal">
                <a:bevelT w="165100"/>
                <a:bevelB h="95250"/>
              </a:sp3d>
            </p:spPr>
            <p:txBody>
              <a:bodyPr wrap="square" rtlCol="0">
                <a:spAutoFit/>
              </a:bodyPr>
              <a:lstStyle/>
              <a:p>
                <a:r>
                  <a:rPr lang="en-US" sz="2500" dirty="0" smtClean="0"/>
                  <a:t>1</a:t>
                </a:r>
                <a:endParaRPr lang="en-US" sz="2500" dirty="0"/>
              </a:p>
            </p:txBody>
          </p:sp>
        </p:grpSp>
      </p:grpSp>
      <p:grpSp>
        <p:nvGrpSpPr>
          <p:cNvPr id="14" name="Group 13"/>
          <p:cNvGrpSpPr/>
          <p:nvPr/>
        </p:nvGrpSpPr>
        <p:grpSpPr>
          <a:xfrm>
            <a:off x="5092504" y="4038600"/>
            <a:ext cx="1280160" cy="914400"/>
            <a:chOff x="1905000" y="2133600"/>
            <a:chExt cx="1280160" cy="914400"/>
          </a:xfrm>
          <a:scene3d>
            <a:camera prst="orthographicFront"/>
            <a:lightRig rig="threePt" dir="t"/>
          </a:scene3d>
        </p:grpSpPr>
        <p:sp>
          <p:nvSpPr>
            <p:cNvPr id="15" name="Rectangle 5"/>
            <p:cNvSpPr>
              <a:spLocks noChangeArrowheads="1"/>
            </p:cNvSpPr>
            <p:nvPr/>
          </p:nvSpPr>
          <p:spPr bwMode="auto">
            <a:xfrm>
              <a:off x="1905000" y="2133600"/>
              <a:ext cx="1280160" cy="914400"/>
            </a:xfrm>
            <a:prstGeom prst="rect">
              <a:avLst/>
            </a:prstGeom>
            <a:solidFill>
              <a:srgbClr val="FFFF00"/>
            </a:solidFill>
            <a:ln w="9525">
              <a:solidFill>
                <a:srgbClr val="000000"/>
              </a:solidFill>
              <a:miter lim="800000"/>
              <a:headEnd/>
              <a:tailEnd/>
            </a:ln>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16" name="Group 49"/>
            <p:cNvGrpSpPr/>
            <p:nvPr/>
          </p:nvGrpSpPr>
          <p:grpSpPr>
            <a:xfrm>
              <a:off x="2133600" y="2209800"/>
              <a:ext cx="838200" cy="801708"/>
              <a:chOff x="5105400" y="1275546"/>
              <a:chExt cx="838200" cy="801708"/>
            </a:xfrm>
          </p:grpSpPr>
          <p:grpSp>
            <p:nvGrpSpPr>
              <p:cNvPr id="17" name="Group 22"/>
              <p:cNvGrpSpPr/>
              <p:nvPr/>
            </p:nvGrpSpPr>
            <p:grpSpPr>
              <a:xfrm>
                <a:off x="5105400" y="1295400"/>
                <a:ext cx="838200" cy="781854"/>
                <a:chOff x="2819400" y="1219200"/>
                <a:chExt cx="838200" cy="781854"/>
              </a:xfrm>
            </p:grpSpPr>
            <p:sp>
              <p:nvSpPr>
                <p:cNvPr id="19" name="TextBox 18"/>
                <p:cNvSpPr txBox="1"/>
                <p:nvPr/>
              </p:nvSpPr>
              <p:spPr>
                <a:xfrm>
                  <a:off x="2819400" y="1219200"/>
                  <a:ext cx="685800" cy="477054"/>
                </a:xfrm>
                <a:prstGeom prst="rect">
                  <a:avLst/>
                </a:prstGeom>
                <a:noFill/>
                <a:sp3d prstMaterial="metal">
                  <a:bevelT w="165100"/>
                  <a:bevelB h="95250"/>
                </a:sp3d>
              </p:spPr>
              <p:txBody>
                <a:bodyPr wrap="square" rtlCol="0">
                  <a:spAutoFit/>
                </a:bodyPr>
                <a:lstStyle/>
                <a:p>
                  <a:r>
                    <a:rPr lang="en-US" sz="2500" dirty="0" smtClean="0"/>
                    <a:t>___</a:t>
                  </a:r>
                  <a:endParaRPr lang="en-US" sz="2500" dirty="0"/>
                </a:p>
              </p:txBody>
            </p:sp>
            <p:sp>
              <p:nvSpPr>
                <p:cNvPr id="20" name="TextBox 19"/>
                <p:cNvSpPr txBox="1"/>
                <p:nvPr/>
              </p:nvSpPr>
              <p:spPr>
                <a:xfrm>
                  <a:off x="2971800" y="1524000"/>
                  <a:ext cx="685800" cy="477054"/>
                </a:xfrm>
                <a:prstGeom prst="rect">
                  <a:avLst/>
                </a:prstGeom>
                <a:noFill/>
                <a:sp3d prstMaterial="metal">
                  <a:bevelT w="165100"/>
                  <a:bevelB h="95250"/>
                </a:sp3d>
              </p:spPr>
              <p:txBody>
                <a:bodyPr wrap="square" rtlCol="0">
                  <a:spAutoFit/>
                </a:bodyPr>
                <a:lstStyle/>
                <a:p>
                  <a:r>
                    <a:rPr lang="en-US" sz="2500" dirty="0"/>
                    <a:t>4</a:t>
                  </a:r>
                </a:p>
              </p:txBody>
            </p:sp>
          </p:grpSp>
          <p:sp>
            <p:nvSpPr>
              <p:cNvPr id="18" name="TextBox 17"/>
              <p:cNvSpPr txBox="1"/>
              <p:nvPr/>
            </p:nvSpPr>
            <p:spPr>
              <a:xfrm>
                <a:off x="5257800" y="1275546"/>
                <a:ext cx="304800" cy="477054"/>
              </a:xfrm>
              <a:prstGeom prst="rect">
                <a:avLst/>
              </a:prstGeom>
              <a:noFill/>
              <a:sp3d prstMaterial="metal">
                <a:bevelT w="165100"/>
                <a:bevelB h="95250"/>
              </a:sp3d>
            </p:spPr>
            <p:txBody>
              <a:bodyPr wrap="square" rtlCol="0">
                <a:spAutoFit/>
              </a:bodyPr>
              <a:lstStyle/>
              <a:p>
                <a:r>
                  <a:rPr lang="en-US" sz="2500" dirty="0" smtClean="0"/>
                  <a:t>1</a:t>
                </a:r>
                <a:endParaRPr lang="en-US" sz="2500" dirty="0"/>
              </a:p>
            </p:txBody>
          </p:sp>
        </p:grpSp>
      </p:grpSp>
      <p:grpSp>
        <p:nvGrpSpPr>
          <p:cNvPr id="21" name="Group 20"/>
          <p:cNvGrpSpPr/>
          <p:nvPr/>
        </p:nvGrpSpPr>
        <p:grpSpPr>
          <a:xfrm>
            <a:off x="3790072" y="4038600"/>
            <a:ext cx="1280160" cy="914400"/>
            <a:chOff x="1905000" y="2133600"/>
            <a:chExt cx="1280160" cy="914400"/>
          </a:xfrm>
          <a:scene3d>
            <a:camera prst="orthographicFront"/>
            <a:lightRig rig="threePt" dir="t"/>
          </a:scene3d>
        </p:grpSpPr>
        <p:sp>
          <p:nvSpPr>
            <p:cNvPr id="22" name="Rectangle 5"/>
            <p:cNvSpPr>
              <a:spLocks noChangeArrowheads="1"/>
            </p:cNvSpPr>
            <p:nvPr/>
          </p:nvSpPr>
          <p:spPr bwMode="auto">
            <a:xfrm>
              <a:off x="1905000" y="2133600"/>
              <a:ext cx="1280160" cy="914400"/>
            </a:xfrm>
            <a:prstGeom prst="rect">
              <a:avLst/>
            </a:prstGeom>
            <a:solidFill>
              <a:srgbClr val="FFFF00"/>
            </a:solidFill>
            <a:ln w="9525">
              <a:solidFill>
                <a:srgbClr val="000000"/>
              </a:solidFill>
              <a:miter lim="800000"/>
              <a:headEnd/>
              <a:tailEnd/>
            </a:ln>
            <a:sp3d prstMaterial="metal">
              <a:bevelT w="165100"/>
              <a:bevelB h="95250"/>
            </a:sp3d>
          </p:spPr>
          <p:txBody>
            <a:bodyPr vert="horz" wrap="square" lIns="91440" tIns="45720" rIns="91440" bIns="45720" numCol="1" anchor="t" anchorCtr="0" compatLnSpc="1">
              <a:prstTxWarp prst="textNoShape">
                <a:avLst/>
              </a:prstTxWarp>
            </a:bodyPr>
            <a:lstStyle/>
            <a:p>
              <a:endParaRPr lang="en-US"/>
            </a:p>
          </p:txBody>
        </p:sp>
        <p:grpSp>
          <p:nvGrpSpPr>
            <p:cNvPr id="23" name="Group 49"/>
            <p:cNvGrpSpPr/>
            <p:nvPr/>
          </p:nvGrpSpPr>
          <p:grpSpPr>
            <a:xfrm>
              <a:off x="2133600" y="2209800"/>
              <a:ext cx="838200" cy="801708"/>
              <a:chOff x="5105400" y="1275546"/>
              <a:chExt cx="838200" cy="801708"/>
            </a:xfrm>
          </p:grpSpPr>
          <p:grpSp>
            <p:nvGrpSpPr>
              <p:cNvPr id="24" name="Group 22"/>
              <p:cNvGrpSpPr/>
              <p:nvPr/>
            </p:nvGrpSpPr>
            <p:grpSpPr>
              <a:xfrm>
                <a:off x="5105400" y="1295400"/>
                <a:ext cx="838200" cy="781854"/>
                <a:chOff x="2819400" y="1219200"/>
                <a:chExt cx="838200" cy="781854"/>
              </a:xfrm>
            </p:grpSpPr>
            <p:sp>
              <p:nvSpPr>
                <p:cNvPr id="26" name="TextBox 25"/>
                <p:cNvSpPr txBox="1"/>
                <p:nvPr/>
              </p:nvSpPr>
              <p:spPr>
                <a:xfrm>
                  <a:off x="2819400" y="1219200"/>
                  <a:ext cx="685800" cy="477054"/>
                </a:xfrm>
                <a:prstGeom prst="rect">
                  <a:avLst/>
                </a:prstGeom>
                <a:noFill/>
                <a:sp3d prstMaterial="metal">
                  <a:bevelT w="165100"/>
                  <a:bevelB h="95250"/>
                </a:sp3d>
              </p:spPr>
              <p:txBody>
                <a:bodyPr wrap="square" rtlCol="0">
                  <a:spAutoFit/>
                </a:bodyPr>
                <a:lstStyle/>
                <a:p>
                  <a:r>
                    <a:rPr lang="en-US" sz="2500" dirty="0" smtClean="0"/>
                    <a:t>___</a:t>
                  </a:r>
                  <a:endParaRPr lang="en-US" sz="2500" dirty="0"/>
                </a:p>
              </p:txBody>
            </p:sp>
            <p:sp>
              <p:nvSpPr>
                <p:cNvPr id="27" name="TextBox 26"/>
                <p:cNvSpPr txBox="1"/>
                <p:nvPr/>
              </p:nvSpPr>
              <p:spPr>
                <a:xfrm>
                  <a:off x="2971800" y="1524000"/>
                  <a:ext cx="685800" cy="477054"/>
                </a:xfrm>
                <a:prstGeom prst="rect">
                  <a:avLst/>
                </a:prstGeom>
                <a:noFill/>
                <a:sp3d prstMaterial="metal">
                  <a:bevelT w="165100"/>
                  <a:bevelB h="95250"/>
                </a:sp3d>
              </p:spPr>
              <p:txBody>
                <a:bodyPr wrap="square" rtlCol="0">
                  <a:spAutoFit/>
                </a:bodyPr>
                <a:lstStyle/>
                <a:p>
                  <a:r>
                    <a:rPr lang="en-US" sz="2500" dirty="0"/>
                    <a:t>4</a:t>
                  </a:r>
                </a:p>
              </p:txBody>
            </p:sp>
          </p:grpSp>
          <p:sp>
            <p:nvSpPr>
              <p:cNvPr id="25" name="TextBox 24"/>
              <p:cNvSpPr txBox="1"/>
              <p:nvPr/>
            </p:nvSpPr>
            <p:spPr>
              <a:xfrm>
                <a:off x="5257800" y="1275546"/>
                <a:ext cx="304800" cy="477054"/>
              </a:xfrm>
              <a:prstGeom prst="rect">
                <a:avLst/>
              </a:prstGeom>
              <a:noFill/>
              <a:sp3d prstMaterial="metal">
                <a:bevelT w="165100"/>
                <a:bevelB h="95250"/>
              </a:sp3d>
            </p:spPr>
            <p:txBody>
              <a:bodyPr wrap="square" rtlCol="0">
                <a:spAutoFit/>
              </a:bodyPr>
              <a:lstStyle/>
              <a:p>
                <a:r>
                  <a:rPr lang="en-US" sz="2500" dirty="0" smtClean="0"/>
                  <a:t>1</a:t>
                </a:r>
                <a:endParaRPr lang="en-US" sz="2500" dirty="0"/>
              </a:p>
            </p:txBody>
          </p:sp>
        </p:grpSp>
      </p:grpSp>
      <p:sp>
        <p:nvSpPr>
          <p:cNvPr id="29" name="Rectangle 5"/>
          <p:cNvSpPr>
            <a:spLocks noChangeArrowheads="1"/>
          </p:cNvSpPr>
          <p:nvPr/>
        </p:nvSpPr>
        <p:spPr bwMode="auto">
          <a:xfrm>
            <a:off x="5759244" y="49530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30" name="Rectangle 5"/>
          <p:cNvSpPr>
            <a:spLocks noChangeArrowheads="1"/>
          </p:cNvSpPr>
          <p:nvPr/>
        </p:nvSpPr>
        <p:spPr bwMode="auto">
          <a:xfrm>
            <a:off x="5058696" y="4953000"/>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31" name="Rectangle 5"/>
          <p:cNvSpPr>
            <a:spLocks noChangeArrowheads="1"/>
          </p:cNvSpPr>
          <p:nvPr/>
        </p:nvSpPr>
        <p:spPr bwMode="auto">
          <a:xfrm>
            <a:off x="4360608" y="4953000"/>
            <a:ext cx="6858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32" name="Rectangle 5"/>
          <p:cNvSpPr>
            <a:spLocks noChangeArrowheads="1"/>
          </p:cNvSpPr>
          <p:nvPr/>
        </p:nvSpPr>
        <p:spPr bwMode="auto">
          <a:xfrm>
            <a:off x="3795252" y="49530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33" name="Rectangle 5"/>
          <p:cNvSpPr>
            <a:spLocks noChangeArrowheads="1"/>
          </p:cNvSpPr>
          <p:nvPr/>
        </p:nvSpPr>
        <p:spPr bwMode="auto">
          <a:xfrm>
            <a:off x="3168444" y="4953000"/>
            <a:ext cx="609600"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34" name="Rectangle 5"/>
          <p:cNvSpPr>
            <a:spLocks noChangeArrowheads="1"/>
          </p:cNvSpPr>
          <p:nvPr/>
        </p:nvSpPr>
        <p:spPr bwMode="auto">
          <a:xfrm>
            <a:off x="2514600" y="4953000"/>
            <a:ext cx="639096" cy="914400"/>
          </a:xfrm>
          <a:prstGeom prst="rect">
            <a:avLst/>
          </a:prstGeom>
          <a:solidFill>
            <a:srgbClr val="FF00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35" name="TextBox 34"/>
          <p:cNvSpPr txBox="1"/>
          <p:nvPr/>
        </p:nvSpPr>
        <p:spPr>
          <a:xfrm>
            <a:off x="2514600" y="50093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37" name="TextBox 36"/>
          <p:cNvSpPr txBox="1"/>
          <p:nvPr/>
        </p:nvSpPr>
        <p:spPr>
          <a:xfrm>
            <a:off x="2667000" y="5314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38" name="TextBox 37"/>
          <p:cNvSpPr txBox="1"/>
          <p:nvPr/>
        </p:nvSpPr>
        <p:spPr>
          <a:xfrm>
            <a:off x="2681068" y="49894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39" name="TextBox 38"/>
          <p:cNvSpPr txBox="1"/>
          <p:nvPr/>
        </p:nvSpPr>
        <p:spPr>
          <a:xfrm>
            <a:off x="3048000" y="50093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0" name="TextBox 39"/>
          <p:cNvSpPr txBox="1"/>
          <p:nvPr/>
        </p:nvSpPr>
        <p:spPr>
          <a:xfrm>
            <a:off x="3276600" y="5314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1" name="TextBox 40"/>
          <p:cNvSpPr txBox="1"/>
          <p:nvPr/>
        </p:nvSpPr>
        <p:spPr>
          <a:xfrm>
            <a:off x="3290668" y="49894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2" name="TextBox 41"/>
          <p:cNvSpPr txBox="1"/>
          <p:nvPr/>
        </p:nvSpPr>
        <p:spPr>
          <a:xfrm>
            <a:off x="3733800" y="50093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3" name="TextBox 42"/>
          <p:cNvSpPr txBox="1"/>
          <p:nvPr/>
        </p:nvSpPr>
        <p:spPr>
          <a:xfrm>
            <a:off x="3886200" y="5314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4" name="TextBox 43"/>
          <p:cNvSpPr txBox="1"/>
          <p:nvPr/>
        </p:nvSpPr>
        <p:spPr>
          <a:xfrm>
            <a:off x="3900268" y="49894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5" name="TextBox 44"/>
          <p:cNvSpPr txBox="1"/>
          <p:nvPr/>
        </p:nvSpPr>
        <p:spPr>
          <a:xfrm>
            <a:off x="4419600" y="50093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6" name="TextBox 45"/>
          <p:cNvSpPr txBox="1"/>
          <p:nvPr/>
        </p:nvSpPr>
        <p:spPr>
          <a:xfrm>
            <a:off x="4572000" y="5314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47" name="TextBox 46"/>
          <p:cNvSpPr txBox="1"/>
          <p:nvPr/>
        </p:nvSpPr>
        <p:spPr>
          <a:xfrm>
            <a:off x="4586068" y="49894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48" name="TextBox 47"/>
          <p:cNvSpPr txBox="1"/>
          <p:nvPr/>
        </p:nvSpPr>
        <p:spPr>
          <a:xfrm>
            <a:off x="5105400" y="50093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49" name="TextBox 48"/>
          <p:cNvSpPr txBox="1"/>
          <p:nvPr/>
        </p:nvSpPr>
        <p:spPr>
          <a:xfrm>
            <a:off x="5257800" y="5314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50" name="TextBox 49"/>
          <p:cNvSpPr txBox="1"/>
          <p:nvPr/>
        </p:nvSpPr>
        <p:spPr>
          <a:xfrm>
            <a:off x="5271868" y="49894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1" name="TextBox 50"/>
          <p:cNvSpPr txBox="1"/>
          <p:nvPr/>
        </p:nvSpPr>
        <p:spPr>
          <a:xfrm>
            <a:off x="5715000" y="50093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___</a:t>
            </a:r>
            <a:endParaRPr lang="en-US" sz="2500" dirty="0"/>
          </a:p>
        </p:txBody>
      </p:sp>
      <p:sp>
        <p:nvSpPr>
          <p:cNvPr id="52" name="TextBox 51"/>
          <p:cNvSpPr txBox="1"/>
          <p:nvPr/>
        </p:nvSpPr>
        <p:spPr>
          <a:xfrm>
            <a:off x="5867400" y="5314146"/>
            <a:ext cx="685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8</a:t>
            </a:r>
            <a:endParaRPr lang="en-US" sz="2500" dirty="0"/>
          </a:p>
        </p:txBody>
      </p:sp>
      <p:sp>
        <p:nvSpPr>
          <p:cNvPr id="53" name="TextBox 52"/>
          <p:cNvSpPr txBox="1"/>
          <p:nvPr/>
        </p:nvSpPr>
        <p:spPr>
          <a:xfrm>
            <a:off x="5881468" y="4989492"/>
            <a:ext cx="304800" cy="477054"/>
          </a:xfrm>
          <a:prstGeom prst="rect">
            <a:avLst/>
          </a:prstGeom>
          <a:noFill/>
          <a:scene3d>
            <a:camera prst="orthographicFront"/>
            <a:lightRig rig="threePt" dir="t"/>
          </a:scene3d>
          <a:sp3d prstMaterial="metal">
            <a:bevelT w="165100"/>
            <a:bevelB h="95250"/>
          </a:sp3d>
        </p:spPr>
        <p:txBody>
          <a:bodyPr wrap="square" rtlCol="0">
            <a:spAutoFit/>
          </a:bodyPr>
          <a:lstStyle/>
          <a:p>
            <a:r>
              <a:rPr lang="en-US" sz="2500" dirty="0" smtClean="0"/>
              <a:t>1</a:t>
            </a:r>
            <a:endParaRPr lang="en-US" sz="2500" dirty="0"/>
          </a:p>
        </p:txBody>
      </p:sp>
      <p:sp>
        <p:nvSpPr>
          <p:cNvPr id="55" name="Right Brace 54"/>
          <p:cNvSpPr/>
          <p:nvPr/>
        </p:nvSpPr>
        <p:spPr>
          <a:xfrm rot="5400000">
            <a:off x="3238500" y="5143500"/>
            <a:ext cx="457200" cy="1905000"/>
          </a:xfrm>
          <a:prstGeom prst="rightBrace">
            <a:avLst/>
          </a:prstGeom>
          <a:ln w="476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Right Brace 55"/>
          <p:cNvSpPr/>
          <p:nvPr/>
        </p:nvSpPr>
        <p:spPr>
          <a:xfrm rot="5400000">
            <a:off x="5143500" y="5143500"/>
            <a:ext cx="457200" cy="1905000"/>
          </a:xfrm>
          <a:prstGeom prst="rightBrace">
            <a:avLst/>
          </a:prstGeom>
          <a:ln w="476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p:cNvSpPr txBox="1"/>
          <p:nvPr/>
        </p:nvSpPr>
        <p:spPr>
          <a:xfrm>
            <a:off x="2514600" y="6273225"/>
            <a:ext cx="1752600" cy="584775"/>
          </a:xfrm>
          <a:prstGeom prst="rect">
            <a:avLst/>
          </a:prstGeom>
          <a:noFill/>
        </p:spPr>
        <p:txBody>
          <a:bodyPr wrap="square" rtlCol="0">
            <a:spAutoFit/>
          </a:bodyPr>
          <a:lstStyle/>
          <a:p>
            <a:r>
              <a:rPr lang="en-US" sz="3200" dirty="0" smtClean="0"/>
              <a:t>Group 1</a:t>
            </a:r>
            <a:endParaRPr lang="en-US" sz="3200" dirty="0"/>
          </a:p>
        </p:txBody>
      </p:sp>
      <p:sp>
        <p:nvSpPr>
          <p:cNvPr id="58" name="TextBox 57"/>
          <p:cNvSpPr txBox="1"/>
          <p:nvPr/>
        </p:nvSpPr>
        <p:spPr>
          <a:xfrm>
            <a:off x="4572000" y="6273225"/>
            <a:ext cx="1752600" cy="584775"/>
          </a:xfrm>
          <a:prstGeom prst="rect">
            <a:avLst/>
          </a:prstGeom>
          <a:noFill/>
        </p:spPr>
        <p:txBody>
          <a:bodyPr wrap="square" rtlCol="0">
            <a:spAutoFit/>
          </a:bodyPr>
          <a:lstStyle/>
          <a:p>
            <a:r>
              <a:rPr lang="en-US" sz="3200" dirty="0" smtClean="0"/>
              <a:t>Group 2</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0-#ppt_w/2"/>
                                          </p:val>
                                        </p:tav>
                                        <p:tav tm="100000">
                                          <p:val>
                                            <p:strVal val="#ppt_x"/>
                                          </p:val>
                                        </p:tav>
                                      </p:tavLst>
                                    </p:anim>
                                    <p:anim calcmode="lin" valueType="num">
                                      <p:cBhvr additive="base">
                                        <p:cTn id="24"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2000" fill="hold"/>
                                        <p:tgtEl>
                                          <p:spTgt spid="21"/>
                                        </p:tgtEl>
                                        <p:attrNameLst>
                                          <p:attrName>ppt_x</p:attrName>
                                        </p:attrNameLst>
                                      </p:cBhvr>
                                      <p:tavLst>
                                        <p:tav tm="0">
                                          <p:val>
                                            <p:strVal val="0-#ppt_w/2"/>
                                          </p:val>
                                        </p:tav>
                                        <p:tav tm="100000">
                                          <p:val>
                                            <p:strVal val="#ppt_x"/>
                                          </p:val>
                                        </p:tav>
                                      </p:tavLst>
                                    </p:anim>
                                    <p:anim calcmode="lin" valueType="num">
                                      <p:cBhvr additive="base">
                                        <p:cTn id="30" dur="2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2000" fill="hold"/>
                                        <p:tgtEl>
                                          <p:spTgt spid="14"/>
                                        </p:tgtEl>
                                        <p:attrNameLst>
                                          <p:attrName>ppt_x</p:attrName>
                                        </p:attrNameLst>
                                      </p:cBhvr>
                                      <p:tavLst>
                                        <p:tav tm="0">
                                          <p:val>
                                            <p:strVal val="1+#ppt_w/2"/>
                                          </p:val>
                                        </p:tav>
                                        <p:tav tm="100000">
                                          <p:val>
                                            <p:strVal val="#ppt_x"/>
                                          </p:val>
                                        </p:tav>
                                      </p:tavLst>
                                    </p:anim>
                                    <p:anim calcmode="lin" valueType="num">
                                      <p:cBhvr additive="base">
                                        <p:cTn id="36"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7">
                                            <p:txEl>
                                              <p:pRg st="0" end="0"/>
                                            </p:tx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8">
                                            <p:txEl>
                                              <p:pRg st="0" end="0"/>
                                            </p:txEl>
                                          </p:spTgt>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4"/>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5" grpId="0" animBg="1"/>
      <p:bldP spid="5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6172200"/>
          </a:xfrm>
        </p:spPr>
        <p:txBody>
          <a:bodyPr>
            <a:noAutofit/>
          </a:bodyPr>
          <a:lstStyle/>
          <a:p>
            <a:pPr>
              <a:buNone/>
            </a:pPr>
            <a:r>
              <a:rPr lang="en-US" b="1" dirty="0">
                <a:solidFill>
                  <a:schemeClr val="accent4">
                    <a:lumMod val="75000"/>
                  </a:schemeClr>
                </a:solidFill>
              </a:rPr>
              <a:t>E</a:t>
            </a:r>
            <a:r>
              <a:rPr lang="en-US" dirty="0">
                <a:solidFill>
                  <a:schemeClr val="accent4">
                    <a:lumMod val="75000"/>
                  </a:schemeClr>
                </a:solidFill>
              </a:rPr>
              <a:t>	Examine Your Results</a:t>
            </a:r>
          </a:p>
          <a:p>
            <a:pPr marL="338138" lvl="1" indent="6350">
              <a:buNone/>
            </a:pPr>
            <a:r>
              <a:rPr lang="en-US" sz="3200" dirty="0" smtClean="0"/>
              <a:t>Does </a:t>
            </a:r>
            <a:r>
              <a:rPr lang="en-US" sz="3200" dirty="0"/>
              <a:t>your answer make sense? </a:t>
            </a:r>
          </a:p>
          <a:p>
            <a:pPr marL="338138" lvl="1" indent="6350">
              <a:buNone/>
            </a:pPr>
            <a:r>
              <a:rPr lang="en-US" sz="3200" dirty="0"/>
              <a:t>(compare your answer to question.)</a:t>
            </a:r>
          </a:p>
          <a:p>
            <a:pPr marL="338138" lvl="1" indent="6350">
              <a:buNone/>
            </a:pPr>
            <a:r>
              <a:rPr lang="en-US" sz="3200" b="1" dirty="0" smtClean="0"/>
              <a:t>Yes, because we are looking for the number of beads each girl will receive.</a:t>
            </a:r>
          </a:p>
          <a:p>
            <a:pPr marL="338138" lvl="1" indent="6350">
              <a:buNone/>
            </a:pPr>
            <a:r>
              <a:rPr lang="en-US" sz="3200" dirty="0" smtClean="0"/>
              <a:t>Is </a:t>
            </a:r>
            <a:r>
              <a:rPr lang="en-US" sz="3200" dirty="0"/>
              <a:t>your answer reasonable? </a:t>
            </a:r>
          </a:p>
          <a:p>
            <a:pPr marL="338138" lvl="1" indent="6350">
              <a:buNone/>
            </a:pPr>
            <a:r>
              <a:rPr lang="en-US" sz="3200" dirty="0"/>
              <a:t>(compare your answer to the estimate.)</a:t>
            </a:r>
          </a:p>
          <a:p>
            <a:pPr marL="338138" lvl="1" indent="6350">
              <a:buNone/>
            </a:pPr>
            <a:r>
              <a:rPr lang="en-US" sz="3200" b="1" dirty="0" smtClean="0"/>
              <a:t>Yes, because it is close to our estimate of less than one-half pound of beads.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229600" cy="4525963"/>
          </a:xfrm>
        </p:spPr>
        <p:txBody>
          <a:bodyPr>
            <a:normAutofit/>
          </a:bodyPr>
          <a:lstStyle/>
          <a:p>
            <a:pPr marL="338138" lvl="1" indent="6350">
              <a:buNone/>
            </a:pPr>
            <a:r>
              <a:rPr lang="en-US" sz="3200" dirty="0" smtClean="0"/>
              <a:t>Is your answer accurate? </a:t>
            </a:r>
          </a:p>
          <a:p>
            <a:pPr marL="338138" lvl="1" indent="6350">
              <a:buNone/>
            </a:pPr>
            <a:r>
              <a:rPr lang="en-US" sz="3200" dirty="0" smtClean="0"/>
              <a:t>(check your work.)</a:t>
            </a:r>
          </a:p>
          <a:p>
            <a:pPr marL="338138" lvl="1" indent="6350">
              <a:buNone/>
            </a:pPr>
            <a:r>
              <a:rPr lang="en-US" sz="3200" b="1" dirty="0" smtClean="0"/>
              <a:t>Yes.</a:t>
            </a:r>
            <a:endParaRPr lang="en-US" sz="3200" dirty="0" smtClean="0"/>
          </a:p>
          <a:p>
            <a:pPr marL="338138" lvl="1" indent="6350">
              <a:buNone/>
            </a:pPr>
            <a:r>
              <a:rPr lang="en-US" sz="3200" dirty="0" smtClean="0"/>
              <a:t>Write your answer in a complete sentence.</a:t>
            </a:r>
          </a:p>
          <a:p>
            <a:pPr marL="338138" lvl="1" indent="6350">
              <a:buNone/>
            </a:pPr>
            <a:r>
              <a:rPr lang="en-US" sz="3200" b="1" dirty="0" smtClean="0"/>
              <a:t>The girls will each have        of a pound of beads.</a:t>
            </a:r>
          </a:p>
          <a:p>
            <a:endParaRPr lang="en-US" dirty="0"/>
          </a:p>
        </p:txBody>
      </p:sp>
      <p:grpSp>
        <p:nvGrpSpPr>
          <p:cNvPr id="4" name="Group 35"/>
          <p:cNvGrpSpPr/>
          <p:nvPr/>
        </p:nvGrpSpPr>
        <p:grpSpPr>
          <a:xfrm>
            <a:off x="4753896" y="2364659"/>
            <a:ext cx="1143000" cy="914401"/>
            <a:chOff x="5105400" y="1275546"/>
            <a:chExt cx="838200" cy="1010440"/>
          </a:xfrm>
        </p:grpSpPr>
        <p:grpSp>
          <p:nvGrpSpPr>
            <p:cNvPr id="5" name="Group 22"/>
            <p:cNvGrpSpPr/>
            <p:nvPr/>
          </p:nvGrpSpPr>
          <p:grpSpPr>
            <a:xfrm>
              <a:off x="5105400" y="1295400"/>
              <a:ext cx="838200" cy="990586"/>
              <a:chOff x="2819400" y="1219200"/>
              <a:chExt cx="838200" cy="990586"/>
            </a:xfrm>
          </p:grpSpPr>
          <p:sp>
            <p:nvSpPr>
              <p:cNvPr id="7" name="TextBox 6"/>
              <p:cNvSpPr txBox="1"/>
              <p:nvPr/>
            </p:nvSpPr>
            <p:spPr>
              <a:xfrm>
                <a:off x="2819400" y="1219200"/>
                <a:ext cx="685800" cy="612184"/>
              </a:xfrm>
              <a:prstGeom prst="rect">
                <a:avLst/>
              </a:prstGeom>
              <a:noFill/>
            </p:spPr>
            <p:txBody>
              <a:bodyPr wrap="square" rtlCol="0">
                <a:spAutoFit/>
              </a:bodyPr>
              <a:lstStyle/>
              <a:p>
                <a:r>
                  <a:rPr lang="en-US" sz="3000" b="1" dirty="0" smtClean="0"/>
                  <a:t>___ </a:t>
                </a:r>
                <a:endParaRPr lang="en-US" sz="3000" b="1" dirty="0"/>
              </a:p>
            </p:txBody>
          </p:sp>
          <p:sp>
            <p:nvSpPr>
              <p:cNvPr id="8" name="TextBox 7"/>
              <p:cNvSpPr txBox="1"/>
              <p:nvPr/>
            </p:nvSpPr>
            <p:spPr>
              <a:xfrm>
                <a:off x="2971800" y="1597602"/>
                <a:ext cx="685800" cy="612184"/>
              </a:xfrm>
              <a:prstGeom prst="rect">
                <a:avLst/>
              </a:prstGeom>
              <a:noFill/>
            </p:spPr>
            <p:txBody>
              <a:bodyPr wrap="square" rtlCol="0">
                <a:spAutoFit/>
              </a:bodyPr>
              <a:lstStyle/>
              <a:p>
                <a:r>
                  <a:rPr lang="en-US" sz="3000" b="1" dirty="0" smtClean="0"/>
                  <a:t>8</a:t>
                </a:r>
                <a:endParaRPr lang="en-US" sz="3000" b="1" dirty="0"/>
              </a:p>
            </p:txBody>
          </p:sp>
        </p:grpSp>
        <p:sp>
          <p:nvSpPr>
            <p:cNvPr id="6" name="TextBox 5"/>
            <p:cNvSpPr txBox="1"/>
            <p:nvPr/>
          </p:nvSpPr>
          <p:spPr>
            <a:xfrm>
              <a:off x="5257800" y="1275546"/>
              <a:ext cx="304800" cy="612184"/>
            </a:xfrm>
            <a:prstGeom prst="rect">
              <a:avLst/>
            </a:prstGeom>
            <a:noFill/>
          </p:spPr>
          <p:txBody>
            <a:bodyPr wrap="square" rtlCol="0">
              <a:spAutoFit/>
            </a:bodyPr>
            <a:lstStyle/>
            <a:p>
              <a:r>
                <a:rPr lang="en-US" sz="3000" b="1" dirty="0" smtClean="0"/>
                <a:t>3</a:t>
              </a:r>
              <a:endParaRPr lang="en-US" sz="30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10600" cy="6400800"/>
          </a:xfrm>
        </p:spPr>
        <p:txBody>
          <a:bodyPr>
            <a:normAutofit lnSpcReduction="10000"/>
          </a:bodyPr>
          <a:lstStyle/>
          <a:p>
            <a:pPr indent="-3175">
              <a:buNone/>
            </a:pPr>
            <a:r>
              <a:rPr lang="en-US" sz="3500" dirty="0" smtClean="0"/>
              <a:t>The Girls Club is sponsoring an afternoon tea for the teachers at Madison Middle School. They are serving sandwiches, fancy cookies, and citrus punch. The serving bowl for the punch holds 12 cups. How many       -cup servings are in 12 cups?</a:t>
            </a:r>
          </a:p>
          <a:p>
            <a:pPr>
              <a:buNone/>
            </a:pPr>
            <a:r>
              <a:rPr lang="en-US" sz="3500" dirty="0"/>
              <a:t> </a:t>
            </a:r>
          </a:p>
          <a:p>
            <a:pPr>
              <a:buNone/>
            </a:pPr>
            <a:r>
              <a:rPr lang="en-US" sz="3500" b="1" dirty="0">
                <a:solidFill>
                  <a:schemeClr val="accent4">
                    <a:lumMod val="75000"/>
                  </a:schemeClr>
                </a:solidFill>
              </a:rPr>
              <a:t>S</a:t>
            </a:r>
            <a:r>
              <a:rPr lang="en-US" sz="3500" dirty="0">
                <a:solidFill>
                  <a:schemeClr val="accent4">
                    <a:lumMod val="75000"/>
                  </a:schemeClr>
                </a:solidFill>
              </a:rPr>
              <a:t>	Study the </a:t>
            </a:r>
            <a:r>
              <a:rPr lang="en-US" sz="3500" dirty="0" smtClean="0">
                <a:solidFill>
                  <a:schemeClr val="accent4">
                    <a:lumMod val="75000"/>
                  </a:schemeClr>
                </a:solidFill>
              </a:rPr>
              <a:t>Problem</a:t>
            </a:r>
          </a:p>
          <a:p>
            <a:pPr>
              <a:buNone/>
            </a:pPr>
            <a:r>
              <a:rPr lang="en-US" sz="3500" dirty="0" smtClean="0"/>
              <a:t>Underline </a:t>
            </a:r>
            <a:r>
              <a:rPr lang="en-US" sz="3500" dirty="0"/>
              <a:t>the </a:t>
            </a:r>
            <a:r>
              <a:rPr lang="en-US" sz="3500" dirty="0" smtClean="0"/>
              <a:t>question.</a:t>
            </a:r>
          </a:p>
          <a:p>
            <a:pPr>
              <a:buNone/>
            </a:pPr>
            <a:r>
              <a:rPr lang="en-US" sz="3500" dirty="0" smtClean="0"/>
              <a:t>This </a:t>
            </a:r>
            <a:r>
              <a:rPr lang="en-US" sz="3500" dirty="0"/>
              <a:t>problem is asking me to </a:t>
            </a:r>
            <a:r>
              <a:rPr lang="en-US" sz="3500" dirty="0" smtClean="0"/>
              <a:t>find </a:t>
            </a:r>
          </a:p>
          <a:p>
            <a:pPr>
              <a:buNone/>
            </a:pPr>
            <a:r>
              <a:rPr lang="en-US" sz="3500" b="1" u="sng" dirty="0" smtClean="0"/>
              <a:t>the number of      -cup servings in 12 cups.</a:t>
            </a:r>
            <a:endParaRPr lang="en-US" dirty="0"/>
          </a:p>
        </p:txBody>
      </p:sp>
      <p:cxnSp>
        <p:nvCxnSpPr>
          <p:cNvPr id="6" name="Straight Connector 5"/>
          <p:cNvCxnSpPr/>
          <p:nvPr/>
        </p:nvCxnSpPr>
        <p:spPr>
          <a:xfrm>
            <a:off x="703008" y="3384756"/>
            <a:ext cx="4343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59712" y="3018504"/>
            <a:ext cx="3505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7" name="Group 35"/>
          <p:cNvGrpSpPr/>
          <p:nvPr/>
        </p:nvGrpSpPr>
        <p:grpSpPr>
          <a:xfrm>
            <a:off x="6477000" y="2286000"/>
            <a:ext cx="1143000" cy="914401"/>
            <a:chOff x="5105400" y="1275546"/>
            <a:chExt cx="838200" cy="1010440"/>
          </a:xfrm>
        </p:grpSpPr>
        <p:grpSp>
          <p:nvGrpSpPr>
            <p:cNvPr id="8" name="Group 22"/>
            <p:cNvGrpSpPr/>
            <p:nvPr/>
          </p:nvGrpSpPr>
          <p:grpSpPr>
            <a:xfrm>
              <a:off x="5105400" y="1295400"/>
              <a:ext cx="838200" cy="990586"/>
              <a:chOff x="2819400" y="1219200"/>
              <a:chExt cx="838200" cy="990586"/>
            </a:xfrm>
          </p:grpSpPr>
          <p:sp>
            <p:nvSpPr>
              <p:cNvPr id="10" name="TextBox 9"/>
              <p:cNvSpPr txBox="1"/>
              <p:nvPr/>
            </p:nvSpPr>
            <p:spPr>
              <a:xfrm>
                <a:off x="2819400" y="1219200"/>
                <a:ext cx="685800" cy="612184"/>
              </a:xfrm>
              <a:prstGeom prst="rect">
                <a:avLst/>
              </a:prstGeom>
              <a:noFill/>
            </p:spPr>
            <p:txBody>
              <a:bodyPr wrap="square" rtlCol="0">
                <a:spAutoFit/>
              </a:bodyPr>
              <a:lstStyle/>
              <a:p>
                <a:r>
                  <a:rPr lang="en-US" sz="3000" dirty="0" smtClean="0"/>
                  <a:t>___ </a:t>
                </a:r>
                <a:endParaRPr lang="en-US" sz="3000" dirty="0"/>
              </a:p>
            </p:txBody>
          </p:sp>
          <p:sp>
            <p:nvSpPr>
              <p:cNvPr id="11" name="TextBox 10"/>
              <p:cNvSpPr txBox="1"/>
              <p:nvPr/>
            </p:nvSpPr>
            <p:spPr>
              <a:xfrm>
                <a:off x="2971800" y="1597602"/>
                <a:ext cx="685800" cy="612184"/>
              </a:xfrm>
              <a:prstGeom prst="rect">
                <a:avLst/>
              </a:prstGeom>
              <a:noFill/>
            </p:spPr>
            <p:txBody>
              <a:bodyPr wrap="square" rtlCol="0">
                <a:spAutoFit/>
              </a:bodyPr>
              <a:lstStyle/>
              <a:p>
                <a:r>
                  <a:rPr lang="en-US" sz="3000" dirty="0" smtClean="0"/>
                  <a:t>3</a:t>
                </a:r>
                <a:endParaRPr lang="en-US" sz="3000" dirty="0"/>
              </a:p>
            </p:txBody>
          </p:sp>
        </p:grpSp>
        <p:sp>
          <p:nvSpPr>
            <p:cNvPr id="9" name="TextBox 8"/>
            <p:cNvSpPr txBox="1"/>
            <p:nvPr/>
          </p:nvSpPr>
          <p:spPr>
            <a:xfrm>
              <a:off x="5257800" y="1275546"/>
              <a:ext cx="304800" cy="612184"/>
            </a:xfrm>
            <a:prstGeom prst="rect">
              <a:avLst/>
            </a:prstGeom>
            <a:noFill/>
          </p:spPr>
          <p:txBody>
            <a:bodyPr wrap="square" rtlCol="0">
              <a:spAutoFit/>
            </a:bodyPr>
            <a:lstStyle/>
            <a:p>
              <a:r>
                <a:rPr lang="en-US" sz="3000" dirty="0" smtClean="0"/>
                <a:t>1</a:t>
              </a:r>
              <a:endParaRPr lang="en-US" sz="3000" dirty="0"/>
            </a:p>
          </p:txBody>
        </p:sp>
      </p:grpSp>
      <p:grpSp>
        <p:nvGrpSpPr>
          <p:cNvPr id="12" name="Group 35"/>
          <p:cNvGrpSpPr/>
          <p:nvPr/>
        </p:nvGrpSpPr>
        <p:grpSpPr>
          <a:xfrm>
            <a:off x="3045540" y="5562599"/>
            <a:ext cx="1143000" cy="914401"/>
            <a:chOff x="5105400" y="1275546"/>
            <a:chExt cx="838200" cy="1010440"/>
          </a:xfrm>
        </p:grpSpPr>
        <p:grpSp>
          <p:nvGrpSpPr>
            <p:cNvPr id="13" name="Group 22"/>
            <p:cNvGrpSpPr/>
            <p:nvPr/>
          </p:nvGrpSpPr>
          <p:grpSpPr>
            <a:xfrm>
              <a:off x="5105400" y="1295400"/>
              <a:ext cx="838200" cy="990586"/>
              <a:chOff x="2819400" y="1219200"/>
              <a:chExt cx="838200" cy="990586"/>
            </a:xfrm>
          </p:grpSpPr>
          <p:sp>
            <p:nvSpPr>
              <p:cNvPr id="15" name="TextBox 14"/>
              <p:cNvSpPr txBox="1"/>
              <p:nvPr/>
            </p:nvSpPr>
            <p:spPr>
              <a:xfrm>
                <a:off x="2819400" y="1219200"/>
                <a:ext cx="685800" cy="612184"/>
              </a:xfrm>
              <a:prstGeom prst="rect">
                <a:avLst/>
              </a:prstGeom>
              <a:noFill/>
            </p:spPr>
            <p:txBody>
              <a:bodyPr wrap="square" rtlCol="0">
                <a:spAutoFit/>
              </a:bodyPr>
              <a:lstStyle/>
              <a:p>
                <a:r>
                  <a:rPr lang="en-US" sz="3000" b="1" dirty="0" smtClean="0"/>
                  <a:t>___ </a:t>
                </a:r>
                <a:endParaRPr lang="en-US" sz="3000" b="1" dirty="0"/>
              </a:p>
            </p:txBody>
          </p:sp>
          <p:sp>
            <p:nvSpPr>
              <p:cNvPr id="16" name="TextBox 15"/>
              <p:cNvSpPr txBox="1"/>
              <p:nvPr/>
            </p:nvSpPr>
            <p:spPr>
              <a:xfrm>
                <a:off x="2971800" y="1597602"/>
                <a:ext cx="685800" cy="612184"/>
              </a:xfrm>
              <a:prstGeom prst="rect">
                <a:avLst/>
              </a:prstGeom>
              <a:noFill/>
            </p:spPr>
            <p:txBody>
              <a:bodyPr wrap="square" rtlCol="0">
                <a:spAutoFit/>
              </a:bodyPr>
              <a:lstStyle/>
              <a:p>
                <a:r>
                  <a:rPr lang="en-US" sz="3000" b="1" dirty="0" smtClean="0"/>
                  <a:t>3</a:t>
                </a:r>
                <a:endParaRPr lang="en-US" sz="3000" b="1" dirty="0"/>
              </a:p>
            </p:txBody>
          </p:sp>
        </p:grpSp>
        <p:sp>
          <p:nvSpPr>
            <p:cNvPr id="14" name="TextBox 13"/>
            <p:cNvSpPr txBox="1"/>
            <p:nvPr/>
          </p:nvSpPr>
          <p:spPr>
            <a:xfrm>
              <a:off x="5257800" y="1275546"/>
              <a:ext cx="304800" cy="612184"/>
            </a:xfrm>
            <a:prstGeom prst="rect">
              <a:avLst/>
            </a:prstGeom>
            <a:noFill/>
          </p:spPr>
          <p:txBody>
            <a:bodyPr wrap="square" rtlCol="0">
              <a:spAutoFit/>
            </a:bodyPr>
            <a:lstStyle/>
            <a:p>
              <a:r>
                <a:rPr lang="en-US" sz="3000" b="1" dirty="0" smtClean="0"/>
                <a:t>1</a:t>
              </a:r>
              <a:endParaRPr lang="en-US" sz="3000" b="1" dirty="0"/>
            </a:p>
          </p:txBody>
        </p:sp>
      </p:grpSp>
      <p:sp>
        <p:nvSpPr>
          <p:cNvPr id="18" name="Title 1"/>
          <p:cNvSpPr>
            <a:spLocks noGrp="1"/>
          </p:cNvSpPr>
          <p:nvPr>
            <p:ph type="title"/>
          </p:nvPr>
        </p:nvSpPr>
        <p:spPr>
          <a:xfrm>
            <a:off x="457200" y="-228600"/>
            <a:ext cx="8229600" cy="1143000"/>
          </a:xfrm>
        </p:spPr>
        <p:txBody>
          <a:bodyPr>
            <a:normAutofit/>
          </a:bodyPr>
          <a:lstStyle/>
          <a:p>
            <a:pPr algn="l"/>
            <a:r>
              <a:rPr lang="en-US" sz="3600" b="1" cap="small" dirty="0" smtClean="0"/>
              <a:t>SOLVE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rmAutofit lnSpcReduction="10000"/>
          </a:bodyPr>
          <a:lstStyle/>
          <a:p>
            <a:pPr indent="-3175">
              <a:buNone/>
            </a:pPr>
            <a:r>
              <a:rPr lang="en-US" sz="3500" dirty="0" smtClean="0"/>
              <a:t>The Girls Club is sponsoring an afternoon tea for the teachers at Madison Middle School. They are serving sandwiches, fancy cookies, and citrus punch. The serving bowl for the punch holds 12 cups. How many       -cup servings are in 12 cups?</a:t>
            </a:r>
          </a:p>
          <a:p>
            <a:pPr>
              <a:buNone/>
            </a:pPr>
            <a:r>
              <a:rPr lang="en-US" sz="3500" dirty="0"/>
              <a:t> </a:t>
            </a:r>
          </a:p>
          <a:p>
            <a:pPr>
              <a:buNone/>
            </a:pPr>
            <a:r>
              <a:rPr lang="en-US" sz="3500" b="1" dirty="0" smtClean="0">
                <a:solidFill>
                  <a:schemeClr val="accent4">
                    <a:lumMod val="75000"/>
                  </a:schemeClr>
                </a:solidFill>
              </a:rPr>
              <a:t>O</a:t>
            </a:r>
            <a:r>
              <a:rPr lang="en-US" sz="3500" dirty="0" smtClean="0">
                <a:solidFill>
                  <a:schemeClr val="accent4">
                    <a:lumMod val="75000"/>
                  </a:schemeClr>
                </a:solidFill>
              </a:rPr>
              <a:t>	Organize the Facts</a:t>
            </a:r>
          </a:p>
          <a:p>
            <a:pPr>
              <a:buNone/>
            </a:pPr>
            <a:r>
              <a:rPr lang="en-US" sz="3500" dirty="0" smtClean="0"/>
              <a:t>Identify the facts.</a:t>
            </a:r>
          </a:p>
          <a:p>
            <a:pPr>
              <a:buNone/>
            </a:pPr>
            <a:r>
              <a:rPr lang="en-US" sz="3500" dirty="0" smtClean="0"/>
              <a:t>Eliminate the unnecessary facts. </a:t>
            </a:r>
          </a:p>
          <a:p>
            <a:pPr>
              <a:buNone/>
            </a:pPr>
            <a:r>
              <a:rPr lang="en-US" sz="3500" dirty="0" smtClean="0"/>
              <a:t>List the necessary facts.</a:t>
            </a:r>
          </a:p>
        </p:txBody>
      </p:sp>
      <p:cxnSp>
        <p:nvCxnSpPr>
          <p:cNvPr id="6" name="Straight Connector 5"/>
          <p:cNvCxnSpPr/>
          <p:nvPr/>
        </p:nvCxnSpPr>
        <p:spPr>
          <a:xfrm>
            <a:off x="658764" y="3094704"/>
            <a:ext cx="4343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74460" y="2713704"/>
            <a:ext cx="3505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4" name="Group 35"/>
          <p:cNvGrpSpPr/>
          <p:nvPr/>
        </p:nvGrpSpPr>
        <p:grpSpPr>
          <a:xfrm>
            <a:off x="6477000" y="1981200"/>
            <a:ext cx="1143000" cy="914401"/>
            <a:chOff x="5105400" y="1275546"/>
            <a:chExt cx="838200" cy="1010440"/>
          </a:xfrm>
        </p:grpSpPr>
        <p:grpSp>
          <p:nvGrpSpPr>
            <p:cNvPr id="5" name="Group 22"/>
            <p:cNvGrpSpPr/>
            <p:nvPr/>
          </p:nvGrpSpPr>
          <p:grpSpPr>
            <a:xfrm>
              <a:off x="5105400" y="1295400"/>
              <a:ext cx="838200" cy="990586"/>
              <a:chOff x="2819400" y="1219200"/>
              <a:chExt cx="838200" cy="990586"/>
            </a:xfrm>
          </p:grpSpPr>
          <p:sp>
            <p:nvSpPr>
              <p:cNvPr id="10" name="TextBox 9"/>
              <p:cNvSpPr txBox="1"/>
              <p:nvPr/>
            </p:nvSpPr>
            <p:spPr>
              <a:xfrm>
                <a:off x="2819400" y="1219200"/>
                <a:ext cx="685800" cy="612184"/>
              </a:xfrm>
              <a:prstGeom prst="rect">
                <a:avLst/>
              </a:prstGeom>
              <a:noFill/>
            </p:spPr>
            <p:txBody>
              <a:bodyPr wrap="square" rtlCol="0">
                <a:spAutoFit/>
              </a:bodyPr>
              <a:lstStyle/>
              <a:p>
                <a:r>
                  <a:rPr lang="en-US" sz="3000" dirty="0" smtClean="0"/>
                  <a:t>___ </a:t>
                </a:r>
                <a:endParaRPr lang="en-US" sz="3000" dirty="0"/>
              </a:p>
            </p:txBody>
          </p:sp>
          <p:sp>
            <p:nvSpPr>
              <p:cNvPr id="11" name="TextBox 10"/>
              <p:cNvSpPr txBox="1"/>
              <p:nvPr/>
            </p:nvSpPr>
            <p:spPr>
              <a:xfrm>
                <a:off x="2971800" y="1597602"/>
                <a:ext cx="685800" cy="612184"/>
              </a:xfrm>
              <a:prstGeom prst="rect">
                <a:avLst/>
              </a:prstGeom>
              <a:noFill/>
            </p:spPr>
            <p:txBody>
              <a:bodyPr wrap="square" rtlCol="0">
                <a:spAutoFit/>
              </a:bodyPr>
              <a:lstStyle/>
              <a:p>
                <a:r>
                  <a:rPr lang="en-US" sz="3000" dirty="0" smtClean="0"/>
                  <a:t>3</a:t>
                </a:r>
                <a:endParaRPr lang="en-US" sz="3000" dirty="0"/>
              </a:p>
            </p:txBody>
          </p:sp>
        </p:grpSp>
        <p:sp>
          <p:nvSpPr>
            <p:cNvPr id="9" name="TextBox 8"/>
            <p:cNvSpPr txBox="1"/>
            <p:nvPr/>
          </p:nvSpPr>
          <p:spPr>
            <a:xfrm>
              <a:off x="5257800" y="1275546"/>
              <a:ext cx="304800" cy="612184"/>
            </a:xfrm>
            <a:prstGeom prst="rect">
              <a:avLst/>
            </a:prstGeom>
            <a:noFill/>
          </p:spPr>
          <p:txBody>
            <a:bodyPr wrap="square" rtlCol="0">
              <a:spAutoFit/>
            </a:bodyPr>
            <a:lstStyle/>
            <a:p>
              <a:r>
                <a:rPr lang="en-US" sz="3000" dirty="0" smtClean="0"/>
                <a:t>1</a:t>
              </a:r>
              <a:endParaRPr lang="en-US" sz="3000" dirty="0"/>
            </a:p>
          </p:txBody>
        </p:sp>
      </p:grpSp>
      <p:sp>
        <p:nvSpPr>
          <p:cNvPr id="17" name="TextBox 16"/>
          <p:cNvSpPr txBox="1"/>
          <p:nvPr/>
        </p:nvSpPr>
        <p:spPr>
          <a:xfrm>
            <a:off x="4800600" y="5435025"/>
            <a:ext cx="3657600" cy="584775"/>
          </a:xfrm>
          <a:prstGeom prst="rect">
            <a:avLst/>
          </a:prstGeom>
          <a:noFill/>
        </p:spPr>
        <p:txBody>
          <a:bodyPr wrap="square" rtlCol="0">
            <a:spAutoFit/>
          </a:bodyPr>
          <a:lstStyle/>
          <a:p>
            <a:pPr>
              <a:buFont typeface="Arial" pitchFamily="34" charset="0"/>
              <a:buChar char="•"/>
            </a:pPr>
            <a:r>
              <a:rPr lang="en-US" sz="3200" b="1" dirty="0" smtClean="0"/>
              <a:t>12 cups of punch</a:t>
            </a:r>
            <a:endParaRPr lang="en-US" sz="3200" b="1" dirty="0"/>
          </a:p>
        </p:txBody>
      </p:sp>
      <p:sp>
        <p:nvSpPr>
          <p:cNvPr id="19" name="TextBox 18"/>
          <p:cNvSpPr txBox="1"/>
          <p:nvPr/>
        </p:nvSpPr>
        <p:spPr>
          <a:xfrm>
            <a:off x="4800600" y="6044625"/>
            <a:ext cx="3733800" cy="584775"/>
          </a:xfrm>
          <a:prstGeom prst="rect">
            <a:avLst/>
          </a:prstGeom>
          <a:noFill/>
        </p:spPr>
        <p:txBody>
          <a:bodyPr wrap="square" rtlCol="0">
            <a:spAutoFit/>
          </a:bodyPr>
          <a:lstStyle/>
          <a:p>
            <a:pPr>
              <a:buFont typeface="Arial" pitchFamily="34" charset="0"/>
              <a:buChar char="•"/>
            </a:pPr>
            <a:r>
              <a:rPr lang="en-US" sz="3200" b="1" dirty="0" smtClean="0"/>
              <a:t>        -cup servings</a:t>
            </a:r>
            <a:endParaRPr lang="en-US" sz="3200" b="1" dirty="0"/>
          </a:p>
        </p:txBody>
      </p:sp>
      <p:grpSp>
        <p:nvGrpSpPr>
          <p:cNvPr id="20" name="Group 35"/>
          <p:cNvGrpSpPr/>
          <p:nvPr/>
        </p:nvGrpSpPr>
        <p:grpSpPr>
          <a:xfrm>
            <a:off x="5029200" y="5867399"/>
            <a:ext cx="1143000" cy="914401"/>
            <a:chOff x="5105400" y="1275546"/>
            <a:chExt cx="838200" cy="1010440"/>
          </a:xfrm>
        </p:grpSpPr>
        <p:grpSp>
          <p:nvGrpSpPr>
            <p:cNvPr id="21" name="Group 22"/>
            <p:cNvGrpSpPr/>
            <p:nvPr/>
          </p:nvGrpSpPr>
          <p:grpSpPr>
            <a:xfrm>
              <a:off x="5105400" y="1295400"/>
              <a:ext cx="838200" cy="990586"/>
              <a:chOff x="2819400" y="1219200"/>
              <a:chExt cx="838200" cy="990586"/>
            </a:xfrm>
          </p:grpSpPr>
          <p:sp>
            <p:nvSpPr>
              <p:cNvPr id="23" name="TextBox 22"/>
              <p:cNvSpPr txBox="1"/>
              <p:nvPr/>
            </p:nvSpPr>
            <p:spPr>
              <a:xfrm>
                <a:off x="2819400" y="1219200"/>
                <a:ext cx="685800" cy="612184"/>
              </a:xfrm>
              <a:prstGeom prst="rect">
                <a:avLst/>
              </a:prstGeom>
              <a:noFill/>
            </p:spPr>
            <p:txBody>
              <a:bodyPr wrap="square" rtlCol="0">
                <a:spAutoFit/>
              </a:bodyPr>
              <a:lstStyle/>
              <a:p>
                <a:r>
                  <a:rPr lang="en-US" sz="3000" b="1" dirty="0" smtClean="0"/>
                  <a:t>___ </a:t>
                </a:r>
                <a:endParaRPr lang="en-US" sz="3000" b="1" dirty="0"/>
              </a:p>
            </p:txBody>
          </p:sp>
          <p:sp>
            <p:nvSpPr>
              <p:cNvPr id="24" name="TextBox 23"/>
              <p:cNvSpPr txBox="1"/>
              <p:nvPr/>
            </p:nvSpPr>
            <p:spPr>
              <a:xfrm>
                <a:off x="2971800" y="1597602"/>
                <a:ext cx="685800" cy="612184"/>
              </a:xfrm>
              <a:prstGeom prst="rect">
                <a:avLst/>
              </a:prstGeom>
              <a:noFill/>
            </p:spPr>
            <p:txBody>
              <a:bodyPr wrap="square" rtlCol="0">
                <a:spAutoFit/>
              </a:bodyPr>
              <a:lstStyle/>
              <a:p>
                <a:r>
                  <a:rPr lang="en-US" sz="3000" b="1" dirty="0" smtClean="0"/>
                  <a:t>3</a:t>
                </a:r>
                <a:endParaRPr lang="en-US" sz="3000" b="1" dirty="0"/>
              </a:p>
            </p:txBody>
          </p:sp>
        </p:grpSp>
        <p:sp>
          <p:nvSpPr>
            <p:cNvPr id="22" name="TextBox 21"/>
            <p:cNvSpPr txBox="1"/>
            <p:nvPr/>
          </p:nvSpPr>
          <p:spPr>
            <a:xfrm>
              <a:off x="5257800" y="1275546"/>
              <a:ext cx="304800" cy="612184"/>
            </a:xfrm>
            <a:prstGeom prst="rect">
              <a:avLst/>
            </a:prstGeom>
            <a:noFill/>
          </p:spPr>
          <p:txBody>
            <a:bodyPr wrap="square" rtlCol="0">
              <a:spAutoFit/>
            </a:bodyPr>
            <a:lstStyle/>
            <a:p>
              <a:r>
                <a:rPr lang="en-US" sz="3000" b="1" dirty="0" smtClean="0"/>
                <a:t>1</a:t>
              </a:r>
              <a:endParaRPr lang="en-US" sz="3000" b="1" dirty="0"/>
            </a:p>
          </p:txBody>
        </p:sp>
      </p:grpSp>
      <p:cxnSp>
        <p:nvCxnSpPr>
          <p:cNvPr id="25" name="Straight Connector 24"/>
          <p:cNvCxnSpPr/>
          <p:nvPr/>
        </p:nvCxnSpPr>
        <p:spPr>
          <a:xfrm rot="5400000">
            <a:off x="8343900" y="9525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695700" y="19431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381500" y="2400300"/>
            <a:ext cx="3810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62000" y="533400"/>
            <a:ext cx="80010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62000" y="1492044"/>
            <a:ext cx="7772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 y="1981200"/>
            <a:ext cx="29718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 y="990600"/>
            <a:ext cx="7696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ppt_x"/>
                                          </p:val>
                                        </p:tav>
                                        <p:tav tm="100000">
                                          <p:val>
                                            <p:strVal val="#ppt_x"/>
                                          </p:val>
                                        </p:tav>
                                      </p:tavLst>
                                    </p:anim>
                                    <p:anim calcmode="lin" valueType="num">
                                      <p:cBhvr additive="base">
                                        <p:cTn id="1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smtClean="0">
                <a:solidFill>
                  <a:schemeClr val="accent1">
                    <a:lumMod val="75000"/>
                  </a:schemeClr>
                </a:solidFill>
              </a:rPr>
              <a:t>[my skills]</a:t>
            </a:r>
            <a:endParaRPr lang="en-US" dirty="0"/>
          </a:p>
        </p:txBody>
      </p:sp>
      <p:sp>
        <p:nvSpPr>
          <p:cNvPr id="3" name="Content Placeholder 2"/>
          <p:cNvSpPr>
            <a:spLocks noGrp="1"/>
          </p:cNvSpPr>
          <p:nvPr>
            <p:ph idx="1"/>
          </p:nvPr>
        </p:nvSpPr>
        <p:spPr/>
        <p:txBody>
          <a:bodyPr/>
          <a:lstStyle/>
          <a:p>
            <a:pPr lvl="0"/>
            <a:r>
              <a:rPr lang="en-US" dirty="0" smtClean="0"/>
              <a:t>Division of whole numbers</a:t>
            </a:r>
          </a:p>
          <a:p>
            <a:pPr lvl="0"/>
            <a:r>
              <a:rPr lang="en-US" dirty="0" smtClean="0"/>
              <a:t>SOLVE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6324600"/>
          </a:xfrm>
        </p:spPr>
        <p:txBody>
          <a:bodyPr>
            <a:noAutofit/>
          </a:bodyPr>
          <a:lstStyle/>
          <a:p>
            <a:pPr>
              <a:buNone/>
            </a:pPr>
            <a:r>
              <a:rPr lang="en-US" b="1" dirty="0" smtClean="0">
                <a:solidFill>
                  <a:schemeClr val="accent4">
                    <a:lumMod val="75000"/>
                  </a:schemeClr>
                </a:solidFill>
              </a:rPr>
              <a:t>L</a:t>
            </a:r>
            <a:r>
              <a:rPr lang="en-US" dirty="0">
                <a:solidFill>
                  <a:schemeClr val="accent4">
                    <a:lumMod val="75000"/>
                  </a:schemeClr>
                </a:solidFill>
              </a:rPr>
              <a:t>	Line Up a Plan</a:t>
            </a:r>
          </a:p>
          <a:p>
            <a:pPr>
              <a:buNone/>
            </a:pPr>
            <a:r>
              <a:rPr lang="en-US" dirty="0" smtClean="0"/>
              <a:t>	Choose </a:t>
            </a:r>
            <a:r>
              <a:rPr lang="en-US" dirty="0"/>
              <a:t>an operation or operations. </a:t>
            </a:r>
            <a:endParaRPr lang="en-US" dirty="0" smtClean="0"/>
          </a:p>
          <a:p>
            <a:pPr>
              <a:buNone/>
            </a:pPr>
            <a:r>
              <a:rPr lang="en-US" b="1" dirty="0" smtClean="0"/>
              <a:t>	Division</a:t>
            </a:r>
            <a:endParaRPr lang="en-US" dirty="0"/>
          </a:p>
          <a:p>
            <a:pPr>
              <a:buNone/>
            </a:pPr>
            <a:r>
              <a:rPr lang="en-US" dirty="0"/>
              <a:t>	Write in words what your plan of action will be.</a:t>
            </a:r>
          </a:p>
          <a:p>
            <a:pPr>
              <a:buNone/>
            </a:pPr>
            <a:r>
              <a:rPr lang="en-US" b="1" dirty="0" smtClean="0"/>
              <a:t>	Divide the total quantity of punch by the amount per serving.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2438400"/>
          </a:xfrm>
        </p:spPr>
        <p:txBody>
          <a:bodyPr>
            <a:noAutofit/>
          </a:bodyPr>
          <a:lstStyle/>
          <a:p>
            <a:pPr>
              <a:buNone/>
            </a:pPr>
            <a:r>
              <a:rPr lang="en-US" b="1" dirty="0" smtClean="0">
                <a:solidFill>
                  <a:schemeClr val="accent4">
                    <a:lumMod val="75000"/>
                  </a:schemeClr>
                </a:solidFill>
              </a:rPr>
              <a:t>V</a:t>
            </a:r>
            <a:r>
              <a:rPr lang="en-US" dirty="0">
                <a:solidFill>
                  <a:schemeClr val="accent4">
                    <a:lumMod val="75000"/>
                  </a:schemeClr>
                </a:solidFill>
              </a:rPr>
              <a:t>	</a:t>
            </a:r>
            <a:r>
              <a:rPr lang="en-US" dirty="0" smtClean="0">
                <a:solidFill>
                  <a:schemeClr val="accent4">
                    <a:lumMod val="75000"/>
                  </a:schemeClr>
                </a:solidFill>
              </a:rPr>
              <a:t>Verify </a:t>
            </a:r>
            <a:r>
              <a:rPr lang="en-US" dirty="0">
                <a:solidFill>
                  <a:schemeClr val="accent4">
                    <a:lumMod val="75000"/>
                  </a:schemeClr>
                </a:solidFill>
              </a:rPr>
              <a:t>Your Plan with Action</a:t>
            </a:r>
          </a:p>
          <a:p>
            <a:pPr lvl="1">
              <a:buNone/>
            </a:pPr>
            <a:r>
              <a:rPr lang="en-US" sz="3200" dirty="0"/>
              <a:t>Estimate your answer. </a:t>
            </a:r>
            <a:endParaRPr lang="en-US" sz="3200" dirty="0" smtClean="0"/>
          </a:p>
          <a:p>
            <a:pPr lvl="1">
              <a:buNone/>
            </a:pPr>
            <a:r>
              <a:rPr lang="en-US" sz="3200" b="1" dirty="0" smtClean="0"/>
              <a:t>About 30 servings of punch.</a:t>
            </a:r>
            <a:endParaRPr lang="en-US" sz="3200" dirty="0"/>
          </a:p>
          <a:p>
            <a:pPr lvl="1">
              <a:buNone/>
            </a:pPr>
            <a:r>
              <a:rPr lang="en-US" sz="3200" dirty="0" smtClean="0"/>
              <a:t>Carry </a:t>
            </a:r>
            <a:r>
              <a:rPr lang="en-US" sz="3200" dirty="0"/>
              <a:t>out your plan</a:t>
            </a:r>
            <a:r>
              <a:rPr lang="en-US" sz="3200" dirty="0" smtClean="0"/>
              <a:t>.</a:t>
            </a:r>
          </a:p>
          <a:p>
            <a:pPr lvl="1">
              <a:buNone/>
            </a:pPr>
            <a:endParaRPr lang="en-US" sz="3200" dirty="0" smtClean="0"/>
          </a:p>
          <a:p>
            <a:pPr lvl="1">
              <a:buNone/>
            </a:pPr>
            <a:endParaRPr lang="en-US" sz="3200" dirty="0" smtClean="0"/>
          </a:p>
          <a:p>
            <a:pPr lvl="1">
              <a:buNone/>
            </a:pPr>
            <a:endParaRPr lang="en-US" sz="3200" dirty="0" smtClean="0"/>
          </a:p>
        </p:txBody>
      </p:sp>
      <p:graphicFrame>
        <p:nvGraphicFramePr>
          <p:cNvPr id="4" name="Object 3"/>
          <p:cNvGraphicFramePr>
            <a:graphicFrameLocks noChangeAspect="1"/>
          </p:cNvGraphicFramePr>
          <p:nvPr/>
        </p:nvGraphicFramePr>
        <p:xfrm>
          <a:off x="304800" y="2514600"/>
          <a:ext cx="3017838" cy="1928813"/>
        </p:xfrm>
        <a:graphic>
          <a:graphicData uri="http://schemas.openxmlformats.org/presentationml/2006/ole">
            <mc:AlternateContent xmlns:mc="http://schemas.openxmlformats.org/markup-compatibility/2006">
              <mc:Choice xmlns:v="urn:schemas-microsoft-com:vml" Requires="v">
                <p:oleObj spid="_x0000_s306181" name="Equation" r:id="rId4" imgW="520560" imgH="393480" progId="Equation.DSMT4">
                  <p:embed/>
                </p:oleObj>
              </mc:Choice>
              <mc:Fallback>
                <p:oleObj name="Equation" r:id="rId4" imgW="52056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514600"/>
                        <a:ext cx="3017838" cy="192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4419600" y="3124200"/>
            <a:ext cx="3048000" cy="584775"/>
          </a:xfrm>
          <a:prstGeom prst="rect">
            <a:avLst/>
          </a:prstGeom>
          <a:noFill/>
        </p:spPr>
        <p:txBody>
          <a:bodyPr wrap="square" rtlCol="0">
            <a:spAutoFit/>
          </a:bodyPr>
          <a:lstStyle/>
          <a:p>
            <a:r>
              <a:rPr lang="en-US" sz="3200" b="1" dirty="0" smtClean="0"/>
              <a:t>servings</a:t>
            </a:r>
            <a:endParaRPr lang="en-US" sz="3200" b="1" dirty="0"/>
          </a:p>
        </p:txBody>
      </p:sp>
      <p:sp>
        <p:nvSpPr>
          <p:cNvPr id="7" name="Oval 6"/>
          <p:cNvSpPr/>
          <p:nvPr/>
        </p:nvSpPr>
        <p:spPr>
          <a:xfrm>
            <a:off x="152400" y="44196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rot="5400000">
            <a:off x="457200" y="47244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20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2286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676400" y="44196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rot="5400000">
            <a:off x="1981200" y="47244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2860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7526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200400" y="44196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p:nvPr/>
        </p:nvCxnSpPr>
        <p:spPr>
          <a:xfrm rot="5400000">
            <a:off x="3505200" y="47244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8100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32766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4724400" y="44196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rot="5400000">
            <a:off x="5029200" y="47244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3340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8006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6248400" y="44196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rot="5400000">
            <a:off x="6553200" y="47244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8580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3246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7772400" y="44196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p:nvPr/>
        </p:nvCxnSpPr>
        <p:spPr>
          <a:xfrm rot="5400000">
            <a:off x="8077200" y="47244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83820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7848600" y="50292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7772400" y="56388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p:cNvCxnSpPr/>
          <p:nvPr/>
        </p:nvCxnSpPr>
        <p:spPr>
          <a:xfrm rot="5400000">
            <a:off x="8077200" y="59436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83820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8486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6248400" y="56388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Connector 73"/>
          <p:cNvCxnSpPr/>
          <p:nvPr/>
        </p:nvCxnSpPr>
        <p:spPr>
          <a:xfrm rot="5400000">
            <a:off x="6553200" y="59436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8580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63246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4724400" y="56388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p:cNvCxnSpPr/>
          <p:nvPr/>
        </p:nvCxnSpPr>
        <p:spPr>
          <a:xfrm rot="5400000">
            <a:off x="5029200" y="59436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53340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48006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3200400" y="56388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p:nvPr/>
        </p:nvCxnSpPr>
        <p:spPr>
          <a:xfrm rot="5400000">
            <a:off x="3505200" y="59436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8100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32766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1676400" y="56388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p:cNvCxnSpPr/>
          <p:nvPr/>
        </p:nvCxnSpPr>
        <p:spPr>
          <a:xfrm rot="5400000">
            <a:off x="1981200" y="59436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2860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7526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152400" y="5638800"/>
            <a:ext cx="1219200" cy="1143000"/>
          </a:xfrm>
          <a:prstGeom prst="ellipse">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p:cNvCxnSpPr/>
          <p:nvPr/>
        </p:nvCxnSpPr>
        <p:spPr>
          <a:xfrm rot="5400000">
            <a:off x="457200" y="5943600"/>
            <a:ext cx="6096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7620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228600" y="6248400"/>
            <a:ext cx="533400" cy="22860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93" name="Object 92"/>
          <p:cNvGraphicFramePr>
            <a:graphicFrameLocks noChangeAspect="1"/>
          </p:cNvGraphicFramePr>
          <p:nvPr/>
        </p:nvGraphicFramePr>
        <p:xfrm>
          <a:off x="3238500" y="3043238"/>
          <a:ext cx="1104900" cy="871537"/>
        </p:xfrm>
        <a:graphic>
          <a:graphicData uri="http://schemas.openxmlformats.org/presentationml/2006/ole">
            <mc:AlternateContent xmlns:mc="http://schemas.openxmlformats.org/markup-compatibility/2006">
              <mc:Choice xmlns:v="urn:schemas-microsoft-com:vml" Requires="v">
                <p:oleObj spid="_x0000_s306182" name="Equation" r:id="rId6" imgW="190440" imgH="177480" progId="Equation.DSMT4">
                  <p:embed/>
                </p:oleObj>
              </mc:Choice>
              <mc:Fallback>
                <p:oleObj name="Equation" r:id="rId6" imgW="190440" imgH="17748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0" y="3043238"/>
                        <a:ext cx="1104900" cy="871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7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4"/>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7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8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2"/>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3"/>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4"/>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6"/>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8"/>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90"/>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91"/>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9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93"/>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9" grpId="0" animBg="1"/>
      <p:bldP spid="53" grpId="0" animBg="1"/>
      <p:bldP spid="57" grpId="0" animBg="1"/>
      <p:bldP spid="61" grpId="0" animBg="1"/>
      <p:bldP spid="65" grpId="0" animBg="1"/>
      <p:bldP spid="69" grpId="0" animBg="1"/>
      <p:bldP spid="73" grpId="0" animBg="1"/>
      <p:bldP spid="77" grpId="0" animBg="1"/>
      <p:bldP spid="81" grpId="0" animBg="1"/>
      <p:bldP spid="85" grpId="0" animBg="1"/>
      <p:bldP spid="8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28600"/>
            <a:ext cx="8229600" cy="6172200"/>
          </a:xfrm>
        </p:spPr>
        <p:txBody>
          <a:bodyPr>
            <a:noAutofit/>
          </a:bodyPr>
          <a:lstStyle/>
          <a:p>
            <a:pPr>
              <a:buNone/>
            </a:pPr>
            <a:r>
              <a:rPr lang="en-US" b="1" dirty="0">
                <a:solidFill>
                  <a:schemeClr val="accent4">
                    <a:lumMod val="75000"/>
                  </a:schemeClr>
                </a:solidFill>
              </a:rPr>
              <a:t>E</a:t>
            </a:r>
            <a:r>
              <a:rPr lang="en-US" dirty="0">
                <a:solidFill>
                  <a:schemeClr val="accent4">
                    <a:lumMod val="75000"/>
                  </a:schemeClr>
                </a:solidFill>
              </a:rPr>
              <a:t>	Examine Your Results</a:t>
            </a:r>
          </a:p>
          <a:p>
            <a:pPr marL="338138" lvl="1" indent="6350">
              <a:buNone/>
            </a:pPr>
            <a:r>
              <a:rPr lang="en-US" sz="3200" dirty="0" smtClean="0"/>
              <a:t>Does </a:t>
            </a:r>
            <a:r>
              <a:rPr lang="en-US" sz="3200" dirty="0"/>
              <a:t>your answer make sense? </a:t>
            </a:r>
          </a:p>
          <a:p>
            <a:pPr marL="338138" lvl="1" indent="6350">
              <a:buNone/>
            </a:pPr>
            <a:r>
              <a:rPr lang="en-US" sz="3200" dirty="0"/>
              <a:t>(compare your answer to question.)</a:t>
            </a:r>
          </a:p>
          <a:p>
            <a:pPr marL="338138" lvl="1" indent="6350">
              <a:buNone/>
            </a:pPr>
            <a:r>
              <a:rPr lang="en-US" sz="3200" b="1" dirty="0" smtClean="0"/>
              <a:t>Yes, because we are looking for the number of servings of punch.</a:t>
            </a:r>
          </a:p>
          <a:p>
            <a:pPr marL="338138" lvl="1" indent="6350">
              <a:buNone/>
            </a:pPr>
            <a:r>
              <a:rPr lang="en-US" sz="3200" dirty="0" smtClean="0"/>
              <a:t>Is </a:t>
            </a:r>
            <a:r>
              <a:rPr lang="en-US" sz="3200" dirty="0"/>
              <a:t>your answer reasonable? </a:t>
            </a:r>
          </a:p>
          <a:p>
            <a:pPr marL="338138" lvl="1" indent="6350">
              <a:buNone/>
            </a:pPr>
            <a:r>
              <a:rPr lang="en-US" sz="3200" dirty="0"/>
              <a:t>(compare your answer to the estimate.)</a:t>
            </a:r>
          </a:p>
          <a:p>
            <a:pPr marL="338138" lvl="1" indent="6350">
              <a:buNone/>
            </a:pPr>
            <a:r>
              <a:rPr lang="en-US" sz="3200" b="1" dirty="0" smtClean="0"/>
              <a:t>Yes, because it is close to our estimate of about 30 servings.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229600" cy="4525963"/>
          </a:xfrm>
        </p:spPr>
        <p:txBody>
          <a:bodyPr>
            <a:normAutofit/>
          </a:bodyPr>
          <a:lstStyle/>
          <a:p>
            <a:pPr marL="338138" lvl="1" indent="6350">
              <a:buNone/>
            </a:pPr>
            <a:r>
              <a:rPr lang="en-US" sz="3200" dirty="0" smtClean="0"/>
              <a:t>Is your answer accurate? </a:t>
            </a:r>
          </a:p>
          <a:p>
            <a:pPr marL="338138" lvl="1" indent="6350">
              <a:buNone/>
            </a:pPr>
            <a:r>
              <a:rPr lang="en-US" sz="3200" dirty="0" smtClean="0"/>
              <a:t>(check your work.)</a:t>
            </a:r>
          </a:p>
          <a:p>
            <a:pPr marL="338138" lvl="1" indent="6350">
              <a:buNone/>
            </a:pPr>
            <a:r>
              <a:rPr lang="en-US" sz="3200" b="1" dirty="0" smtClean="0"/>
              <a:t>Yes.</a:t>
            </a:r>
            <a:endParaRPr lang="en-US" sz="3200" dirty="0" smtClean="0"/>
          </a:p>
          <a:p>
            <a:pPr marL="338138" lvl="1" indent="6350">
              <a:buNone/>
            </a:pPr>
            <a:r>
              <a:rPr lang="en-US" sz="3200" dirty="0" smtClean="0"/>
              <a:t>Write your answer in a complete sentence.</a:t>
            </a:r>
          </a:p>
          <a:p>
            <a:pPr marL="338138" lvl="1" indent="6350">
              <a:buNone/>
            </a:pPr>
            <a:r>
              <a:rPr lang="en-US" sz="3200" b="1" dirty="0" smtClean="0"/>
              <a:t>There are 36 servings of punch in 12 cups.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410200" y="3276600"/>
            <a:ext cx="2362200" cy="1077218"/>
          </a:xfrm>
          <a:prstGeom prst="rect">
            <a:avLst/>
          </a:prstGeom>
          <a:noFill/>
        </p:spPr>
        <p:txBody>
          <a:bodyPr wrap="square" rtlCol="0">
            <a:spAutoFit/>
          </a:bodyPr>
          <a:lstStyle/>
          <a:p>
            <a:pPr algn="ctr"/>
            <a:r>
              <a:rPr lang="en-US" sz="3200" b="1" dirty="0" smtClean="0"/>
              <a:t>Fractions</a:t>
            </a:r>
          </a:p>
          <a:p>
            <a:pPr algn="ctr"/>
            <a:r>
              <a:rPr lang="en-US" sz="3200" b="1" dirty="0" smtClean="0"/>
              <a:t>Foldable</a:t>
            </a:r>
            <a:endParaRPr lang="en-US" sz="32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5400000">
            <a:off x="1447800" y="2209801"/>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52600" y="1981200"/>
            <a:ext cx="3124200" cy="3785652"/>
          </a:xfrm>
          <a:prstGeom prst="rect">
            <a:avLst/>
          </a:prstGeom>
          <a:noFill/>
        </p:spPr>
        <p:txBody>
          <a:bodyPr wrap="square" rtlCol="0">
            <a:spAutoFit/>
          </a:bodyPr>
          <a:lstStyle/>
          <a:p>
            <a:pPr algn="ctr"/>
            <a:r>
              <a:rPr lang="en-US" sz="3200" b="1" dirty="0" smtClean="0"/>
              <a:t>Addition</a:t>
            </a:r>
          </a:p>
          <a:p>
            <a:pPr algn="ctr"/>
            <a:r>
              <a:rPr lang="en-US" sz="3200" b="1" dirty="0" smtClean="0"/>
              <a:t>Unlike Denominators</a:t>
            </a:r>
          </a:p>
          <a:p>
            <a:pPr algn="ctr"/>
            <a:endParaRPr lang="en-US" sz="3200" b="1" dirty="0" smtClean="0"/>
          </a:p>
          <a:p>
            <a:pPr algn="ctr"/>
            <a:endParaRPr lang="en-US" sz="3200" b="1" dirty="0" smtClean="0"/>
          </a:p>
          <a:p>
            <a:pPr algn="ctr"/>
            <a:endParaRPr lang="en-US" sz="3200" b="1" dirty="0" smtClean="0"/>
          </a:p>
          <a:p>
            <a:pPr algn="ctr"/>
            <a:endParaRPr lang="en-US" sz="1600" b="1" dirty="0" smtClean="0"/>
          </a:p>
          <a:p>
            <a:pPr algn="ctr"/>
            <a:r>
              <a:rPr lang="en-US" sz="3200" b="1" dirty="0" smtClean="0"/>
              <a:t>Page 2 </a:t>
            </a:r>
            <a:endParaRPr lang="en-US" sz="3200" b="1" dirty="0"/>
          </a:p>
        </p:txBody>
      </p:sp>
      <p:sp>
        <p:nvSpPr>
          <p:cNvPr id="8" name="TextBox 7"/>
          <p:cNvSpPr txBox="1"/>
          <p:nvPr/>
        </p:nvSpPr>
        <p:spPr>
          <a:xfrm>
            <a:off x="5029200" y="1929348"/>
            <a:ext cx="3124200" cy="3785652"/>
          </a:xfrm>
          <a:prstGeom prst="rect">
            <a:avLst/>
          </a:prstGeom>
          <a:noFill/>
        </p:spPr>
        <p:txBody>
          <a:bodyPr wrap="square" rtlCol="0">
            <a:spAutoFit/>
          </a:bodyPr>
          <a:lstStyle/>
          <a:p>
            <a:pPr algn="ctr"/>
            <a:r>
              <a:rPr lang="en-US" sz="3200" b="1" dirty="0" smtClean="0"/>
              <a:t>Subtraction</a:t>
            </a:r>
          </a:p>
          <a:p>
            <a:pPr algn="ctr"/>
            <a:r>
              <a:rPr lang="en-US" sz="3200" b="1" dirty="0" smtClean="0"/>
              <a:t>Unlike Denominators</a:t>
            </a:r>
          </a:p>
          <a:p>
            <a:pPr algn="ctr"/>
            <a:endParaRPr lang="en-US" sz="3200" b="1" dirty="0" smtClean="0"/>
          </a:p>
          <a:p>
            <a:pPr algn="ctr"/>
            <a:endParaRPr lang="en-US" sz="3200" b="1" dirty="0" smtClean="0"/>
          </a:p>
          <a:p>
            <a:pPr algn="ctr"/>
            <a:endParaRPr lang="en-US" sz="3200" b="1" dirty="0" smtClean="0"/>
          </a:p>
          <a:p>
            <a:pPr algn="ctr"/>
            <a:endParaRPr lang="en-US" sz="1600" b="1" dirty="0" smtClean="0"/>
          </a:p>
          <a:p>
            <a:pPr algn="ctr"/>
            <a:r>
              <a:rPr lang="en-US" sz="3200" b="1" dirty="0" smtClean="0"/>
              <a:t>Page 3 </a:t>
            </a:r>
            <a:endParaRPr lang="en-US" sz="32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5400000">
            <a:off x="1447800" y="2209801"/>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52600" y="1981200"/>
            <a:ext cx="3124200" cy="3539430"/>
          </a:xfrm>
          <a:prstGeom prst="rect">
            <a:avLst/>
          </a:prstGeom>
          <a:noFill/>
        </p:spPr>
        <p:txBody>
          <a:bodyPr wrap="square" rtlCol="0">
            <a:spAutoFit/>
          </a:bodyPr>
          <a:lstStyle/>
          <a:p>
            <a:pPr algn="ctr"/>
            <a:r>
              <a:rPr lang="en-US" sz="3200" b="1" dirty="0" smtClean="0"/>
              <a:t>Add and Subtract</a:t>
            </a:r>
          </a:p>
          <a:p>
            <a:pPr algn="ctr"/>
            <a:r>
              <a:rPr lang="en-US" sz="3200" b="1" dirty="0" smtClean="0"/>
              <a:t>Mixed Numbers– Unlike Denominators</a:t>
            </a:r>
          </a:p>
          <a:p>
            <a:pPr algn="ctr"/>
            <a:endParaRPr lang="en-US" sz="3200" b="1" dirty="0" smtClean="0"/>
          </a:p>
          <a:p>
            <a:pPr algn="ctr"/>
            <a:endParaRPr lang="en-US" sz="3200" b="1" dirty="0" smtClean="0"/>
          </a:p>
          <a:p>
            <a:pPr algn="ctr"/>
            <a:r>
              <a:rPr lang="en-US" sz="3200" b="1" dirty="0" smtClean="0"/>
              <a:t>Page 4 </a:t>
            </a:r>
            <a:endParaRPr lang="en-US" sz="3200" b="1" dirty="0"/>
          </a:p>
        </p:txBody>
      </p:sp>
      <p:sp>
        <p:nvSpPr>
          <p:cNvPr id="8" name="TextBox 7"/>
          <p:cNvSpPr txBox="1"/>
          <p:nvPr/>
        </p:nvSpPr>
        <p:spPr>
          <a:xfrm>
            <a:off x="5105400" y="1981200"/>
            <a:ext cx="3124200" cy="3539430"/>
          </a:xfrm>
          <a:prstGeom prst="rect">
            <a:avLst/>
          </a:prstGeom>
          <a:noFill/>
        </p:spPr>
        <p:txBody>
          <a:bodyPr wrap="square" rtlCol="0">
            <a:spAutoFit/>
          </a:bodyPr>
          <a:lstStyle/>
          <a:p>
            <a:pPr algn="ctr"/>
            <a:r>
              <a:rPr lang="en-US" sz="3200" b="1" dirty="0" smtClean="0"/>
              <a:t>Multiply Fractions</a:t>
            </a:r>
          </a:p>
          <a:p>
            <a:pPr algn="ctr"/>
            <a:endParaRPr lang="en-US" sz="3200" b="1" dirty="0" smtClean="0"/>
          </a:p>
          <a:p>
            <a:pPr algn="ctr"/>
            <a:endParaRPr lang="en-US" sz="3200" b="1" dirty="0" smtClean="0"/>
          </a:p>
          <a:p>
            <a:pPr algn="ctr"/>
            <a:endParaRPr lang="en-US" sz="3200" b="1" dirty="0" smtClean="0"/>
          </a:p>
          <a:p>
            <a:pPr algn="ctr"/>
            <a:endParaRPr lang="en-US" sz="3200" b="1" dirty="0" smtClean="0"/>
          </a:p>
          <a:p>
            <a:pPr algn="ctr"/>
            <a:r>
              <a:rPr lang="en-US" sz="3200" b="1" dirty="0" smtClean="0"/>
              <a:t>Page 5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Foldable</a:t>
            </a:r>
            <a:endParaRPr lang="en-US" dirty="0"/>
          </a:p>
        </p:txBody>
      </p:sp>
      <p:sp>
        <p:nvSpPr>
          <p:cNvPr id="4" name="Rectangle 3"/>
          <p:cNvSpPr/>
          <p:nvPr/>
        </p:nvSpPr>
        <p:spPr>
          <a:xfrm rot="5400000">
            <a:off x="4724400" y="2209800"/>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5400000">
            <a:off x="1447800" y="2209801"/>
            <a:ext cx="3733800" cy="3276600"/>
          </a:xfrm>
          <a:prstGeom prst="rect">
            <a:avLst/>
          </a:prstGeom>
          <a:solidFill>
            <a:schemeClr val="accent5">
              <a:lumMod val="60000"/>
              <a:lumOff val="40000"/>
            </a:schemeClr>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52600" y="1981200"/>
            <a:ext cx="3124200" cy="3539430"/>
          </a:xfrm>
          <a:prstGeom prst="rect">
            <a:avLst/>
          </a:prstGeom>
          <a:noFill/>
        </p:spPr>
        <p:txBody>
          <a:bodyPr wrap="square" rtlCol="0">
            <a:spAutoFit/>
          </a:bodyPr>
          <a:lstStyle/>
          <a:p>
            <a:pPr algn="ctr"/>
            <a:r>
              <a:rPr lang="en-US" sz="3200" b="1" dirty="0" smtClean="0"/>
              <a:t>Divide Fractions</a:t>
            </a:r>
          </a:p>
          <a:p>
            <a:pPr algn="ctr"/>
            <a:endParaRPr lang="en-US" sz="3200" b="1" dirty="0" smtClean="0"/>
          </a:p>
          <a:p>
            <a:pPr algn="ctr"/>
            <a:endParaRPr lang="en-US" sz="3200" b="1" dirty="0" smtClean="0"/>
          </a:p>
          <a:p>
            <a:pPr algn="ctr"/>
            <a:endParaRPr lang="en-US" sz="3200" b="1" dirty="0" smtClean="0"/>
          </a:p>
          <a:p>
            <a:pPr algn="ctr"/>
            <a:endParaRPr lang="en-US" sz="3200" b="1" dirty="0" smtClean="0"/>
          </a:p>
          <a:p>
            <a:pPr algn="ctr"/>
            <a:endParaRPr lang="en-US" sz="3200" b="1" dirty="0" smtClean="0"/>
          </a:p>
          <a:p>
            <a:pPr algn="ctr"/>
            <a:r>
              <a:rPr lang="en-US" sz="3200" b="1" dirty="0" smtClean="0"/>
              <a:t>Page 6 </a:t>
            </a:r>
            <a:endParaRPr lang="en-US" sz="32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514350" lvl="0" indent="-514350">
              <a:buClr>
                <a:schemeClr val="accent6">
                  <a:lumMod val="75000"/>
                </a:schemeClr>
              </a:buClr>
              <a:buFont typeface="+mj-lt"/>
              <a:buAutoNum type="arabicPeriod"/>
            </a:pPr>
            <a:r>
              <a:rPr lang="en-US" sz="3600" dirty="0" smtClean="0">
                <a:solidFill>
                  <a:schemeClr val="accent6">
                    <a:lumMod val="75000"/>
                  </a:schemeClr>
                </a:solidFill>
              </a:rPr>
              <a:t>Why is it important to know how to build a model for division of fractions? </a:t>
            </a:r>
          </a:p>
          <a:p>
            <a:pPr marL="514350" lvl="0" indent="-514350">
              <a:buClr>
                <a:schemeClr val="accent6">
                  <a:lumMod val="75000"/>
                </a:schemeClr>
              </a:buClr>
              <a:buNone/>
            </a:pPr>
            <a:r>
              <a:rPr lang="en-US" sz="3600" b="1" dirty="0" smtClean="0"/>
              <a:t>	(So we will know what the problem means.)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a:xfrm>
            <a:off x="457200" y="960437"/>
            <a:ext cx="8229600" cy="4525963"/>
          </a:xfrm>
        </p:spPr>
        <p:txBody>
          <a:bodyPr>
            <a:normAutofit/>
          </a:bodyPr>
          <a:lstStyle/>
          <a:p>
            <a:pPr marL="514350" indent="-514350">
              <a:buNone/>
            </a:pPr>
            <a:endParaRPr lang="en-US" sz="3500" b="1" dirty="0" smtClean="0"/>
          </a:p>
          <a:p>
            <a:pPr marL="514350" lvl="0" indent="-514350">
              <a:buClr>
                <a:schemeClr val="accent6">
                  <a:lumMod val="75000"/>
                </a:schemeClr>
              </a:buClr>
              <a:buFont typeface="+mj-lt"/>
              <a:buAutoNum type="arabicPeriod" startAt="2"/>
            </a:pPr>
            <a:r>
              <a:rPr lang="en-US" sz="3600" dirty="0" smtClean="0">
                <a:solidFill>
                  <a:schemeClr val="accent6">
                    <a:lumMod val="75000"/>
                  </a:schemeClr>
                </a:solidFill>
              </a:rPr>
              <a:t>What does a division sentence mean? </a:t>
            </a:r>
          </a:p>
          <a:p>
            <a:pPr marL="514350" lvl="0" indent="-514350">
              <a:buClr>
                <a:schemeClr val="accent6">
                  <a:lumMod val="75000"/>
                </a:schemeClr>
              </a:buClr>
              <a:buNone/>
            </a:pPr>
            <a:r>
              <a:rPr lang="en-US" sz="3600" i="1" dirty="0" smtClean="0"/>
              <a:t>	</a:t>
            </a:r>
            <a:r>
              <a:rPr lang="en-US" b="1" dirty="0" smtClean="0"/>
              <a:t>(How many groups of _____ are in _____items?)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cap="small" dirty="0" smtClean="0">
                <a:solidFill>
                  <a:schemeClr val="accent6">
                    <a:lumMod val="75000"/>
                  </a:schemeClr>
                </a:solidFill>
              </a:rPr>
              <a:t>[essential questions]</a:t>
            </a:r>
            <a:endParaRPr lang="en-US" dirty="0"/>
          </a:p>
        </p:txBody>
      </p:sp>
      <p:sp>
        <p:nvSpPr>
          <p:cNvPr id="3" name="Content Placeholder 2"/>
          <p:cNvSpPr>
            <a:spLocks noGrp="1"/>
          </p:cNvSpPr>
          <p:nvPr>
            <p:ph idx="1"/>
          </p:nvPr>
        </p:nvSpPr>
        <p:spPr/>
        <p:txBody>
          <a:bodyPr/>
          <a:lstStyle/>
          <a:p>
            <a:pPr lvl="0">
              <a:buNone/>
            </a:pPr>
            <a:r>
              <a:rPr lang="en-US" dirty="0" smtClean="0">
                <a:solidFill>
                  <a:schemeClr val="accent6">
                    <a:lumMod val="75000"/>
                  </a:schemeClr>
                </a:solidFill>
              </a:rPr>
              <a:t>1. </a:t>
            </a:r>
            <a:r>
              <a:rPr lang="en-US" dirty="0" smtClean="0"/>
              <a:t>Why is it important to know how to build a model for division of fractions?</a:t>
            </a:r>
          </a:p>
          <a:p>
            <a:pPr lvl="0">
              <a:buNone/>
            </a:pPr>
            <a:r>
              <a:rPr lang="en-US" dirty="0" smtClean="0">
                <a:solidFill>
                  <a:schemeClr val="accent6">
                    <a:lumMod val="75000"/>
                  </a:schemeClr>
                </a:solidFill>
              </a:rPr>
              <a:t>2. </a:t>
            </a:r>
            <a:r>
              <a:rPr lang="en-US" dirty="0" smtClean="0"/>
              <a:t>What does a division sentence mean?</a:t>
            </a:r>
          </a:p>
          <a:p>
            <a:pPr lvl="0">
              <a:buNone/>
            </a:pPr>
            <a:r>
              <a:rPr lang="en-US" dirty="0" smtClean="0">
                <a:solidFill>
                  <a:schemeClr val="accent6">
                    <a:lumMod val="75000"/>
                  </a:schemeClr>
                </a:solidFill>
              </a:rPr>
              <a:t>3. </a:t>
            </a:r>
            <a:r>
              <a:rPr lang="en-US" dirty="0" smtClean="0"/>
              <a:t>How can you check a division problem to see if the answer is correct?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cap="small" dirty="0">
                <a:solidFill>
                  <a:schemeClr val="accent6">
                    <a:lumMod val="75000"/>
                  </a:schemeClr>
                </a:solidFill>
              </a:rPr>
              <a:t>[essential questions]</a:t>
            </a:r>
            <a:endParaRPr lang="en-US" dirty="0">
              <a:solidFill>
                <a:schemeClr val="accent6">
                  <a:lumMod val="75000"/>
                </a:schemeClr>
              </a:solidFill>
            </a:endParaRPr>
          </a:p>
        </p:txBody>
      </p:sp>
      <p:sp>
        <p:nvSpPr>
          <p:cNvPr id="3" name="Content Placeholder 2"/>
          <p:cNvSpPr>
            <a:spLocks noGrp="1"/>
          </p:cNvSpPr>
          <p:nvPr>
            <p:ph idx="1"/>
          </p:nvPr>
        </p:nvSpPr>
        <p:spPr>
          <a:xfrm>
            <a:off x="457200" y="1600200"/>
            <a:ext cx="8458200" cy="4525963"/>
          </a:xfrm>
        </p:spPr>
        <p:txBody>
          <a:bodyPr>
            <a:normAutofit/>
          </a:bodyPr>
          <a:lstStyle/>
          <a:p>
            <a:pPr marL="514350" lvl="0" indent="-514350">
              <a:buClr>
                <a:schemeClr val="accent6">
                  <a:lumMod val="75000"/>
                </a:schemeClr>
              </a:buClr>
              <a:buFont typeface="+mj-lt"/>
              <a:buAutoNum type="arabicPeriod" startAt="3"/>
            </a:pPr>
            <a:r>
              <a:rPr lang="en-US" sz="3600" dirty="0" smtClean="0">
                <a:solidFill>
                  <a:schemeClr val="accent6">
                    <a:lumMod val="75000"/>
                  </a:schemeClr>
                </a:solidFill>
              </a:rPr>
              <a:t>How can you check a division problem to see if the answer is correct? </a:t>
            </a:r>
          </a:p>
          <a:p>
            <a:pPr marL="514350" lvl="0" indent="-514350">
              <a:buClr>
                <a:schemeClr val="accent6">
                  <a:lumMod val="75000"/>
                </a:schemeClr>
              </a:buClr>
              <a:buNone/>
            </a:pPr>
            <a:r>
              <a:rPr lang="en-US" i="1" dirty="0" smtClean="0"/>
              <a:t>	</a:t>
            </a:r>
            <a:r>
              <a:rPr lang="en-US" b="1" dirty="0" smtClean="0"/>
              <a:t>(Multiply the quotient by the divisor.)</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37"/>
          <p:cNvSpPr txBox="1">
            <a:spLocks noChangeArrowheads="1"/>
          </p:cNvSpPr>
          <p:nvPr/>
        </p:nvSpPr>
        <p:spPr bwMode="auto">
          <a:xfrm>
            <a:off x="2667000" y="2057400"/>
            <a:ext cx="4953000" cy="366713"/>
          </a:xfrm>
          <a:prstGeom prst="rect">
            <a:avLst/>
          </a:prstGeom>
          <a:noFill/>
          <a:ln w="9525">
            <a:noFill/>
            <a:miter lim="800000"/>
            <a:headEnd/>
            <a:tailEnd/>
          </a:ln>
        </p:spPr>
        <p:txBody>
          <a:bodyPr>
            <a:spAutoFit/>
          </a:bodyPr>
          <a:lstStyle/>
          <a:p>
            <a:pPr>
              <a:spcBef>
                <a:spcPct val="50000"/>
              </a:spcBef>
            </a:pPr>
            <a:endParaRPr lang="en-US" dirty="0"/>
          </a:p>
        </p:txBody>
      </p:sp>
      <p:pic>
        <p:nvPicPr>
          <p:cNvPr id="7" name="Picture 21" descr="intro image"/>
          <p:cNvPicPr>
            <a:picLocks noChangeAspect="1" noChangeArrowheads="1"/>
          </p:cNvPicPr>
          <p:nvPr/>
        </p:nvPicPr>
        <p:blipFill>
          <a:blip r:embed="rId3" cstate="print"/>
          <a:srcRect/>
          <a:stretch>
            <a:fillRect/>
          </a:stretch>
        </p:blipFill>
        <p:spPr bwMode="auto">
          <a:xfrm>
            <a:off x="304800" y="4191000"/>
            <a:ext cx="1574800" cy="2362200"/>
          </a:xfrm>
          <a:prstGeom prst="rect">
            <a:avLst/>
          </a:prstGeom>
          <a:noFill/>
          <a:ln w="9525">
            <a:noFill/>
            <a:miter lim="800000"/>
            <a:headEnd/>
            <a:tailEnd/>
          </a:ln>
        </p:spPr>
      </p:pic>
      <p:sp>
        <p:nvSpPr>
          <p:cNvPr id="9" name="WordArt 28"/>
          <p:cNvSpPr>
            <a:spLocks noChangeArrowheads="1" noChangeShapeType="1" noTextEdit="1"/>
          </p:cNvSpPr>
          <p:nvPr/>
        </p:nvSpPr>
        <p:spPr bwMode="auto">
          <a:xfrm rot="20610702">
            <a:off x="392113" y="639763"/>
            <a:ext cx="3124200" cy="1600200"/>
          </a:xfrm>
          <a:prstGeom prst="rect">
            <a:avLst/>
          </a:prstGeom>
        </p:spPr>
        <p:txBody>
          <a:bodyPr wrap="none" fromWordArt="1">
            <a:prstTxWarp prst="textDeflate">
              <a:avLst>
                <a:gd name="adj" fmla="val 26227"/>
              </a:avLst>
            </a:prstTxWarp>
          </a:bodyPr>
          <a:lstStyle/>
          <a:p>
            <a:pPr algn="ctr"/>
            <a:r>
              <a:rPr lang="en-US" sz="3600" kern="10" dirty="0">
                <a:ln w="9525">
                  <a:solidFill>
                    <a:schemeClr val="tx1"/>
                  </a:solidFill>
                  <a:round/>
                  <a:headEnd/>
                  <a:tailEnd/>
                </a:ln>
                <a:solidFill>
                  <a:srgbClr val="339966"/>
                </a:solidFill>
                <a:latin typeface="Impact"/>
              </a:rPr>
              <a:t>Word Wall</a:t>
            </a:r>
          </a:p>
        </p:txBody>
      </p:sp>
      <p:sp>
        <p:nvSpPr>
          <p:cNvPr id="8" name="Content Placeholder 2"/>
          <p:cNvSpPr txBox="1">
            <a:spLocks/>
          </p:cNvSpPr>
          <p:nvPr/>
        </p:nvSpPr>
        <p:spPr>
          <a:xfrm>
            <a:off x="3505200" y="1828800"/>
            <a:ext cx="3352800" cy="5105400"/>
          </a:xfrm>
          <a:prstGeom prst="rect">
            <a:avLst/>
          </a:prstGeom>
        </p:spPr>
        <p:txBody>
          <a:bodyPr vert="horz" lIns="91440" tIns="45720" rIns="91440" bIns="45720" numCol="1" rtlCol="0">
            <a:normAutofit/>
          </a:bodyPr>
          <a:lstStyle/>
          <a:p>
            <a:pPr lvl="0" algn="ctr">
              <a:spcBef>
                <a:spcPct val="20000"/>
              </a:spcBef>
              <a:defRPr/>
            </a:pPr>
            <a:r>
              <a:rPr lang="en-US" sz="3200" dirty="0" smtClean="0"/>
              <a:t>Quotient</a:t>
            </a:r>
          </a:p>
          <a:p>
            <a:pPr lvl="0" algn="ctr">
              <a:spcBef>
                <a:spcPct val="20000"/>
              </a:spcBef>
              <a:defRPr/>
            </a:pPr>
            <a:r>
              <a:rPr lang="en-US" sz="3200" dirty="0" smtClean="0"/>
              <a:t>Dividend</a:t>
            </a:r>
          </a:p>
          <a:p>
            <a:pPr lvl="0" algn="ctr">
              <a:spcBef>
                <a:spcPct val="20000"/>
              </a:spcBef>
              <a:defRPr/>
            </a:pPr>
            <a:r>
              <a:rPr lang="en-US" sz="3200" dirty="0" smtClean="0"/>
              <a:t>Divisor</a:t>
            </a:r>
          </a:p>
          <a:p>
            <a:pPr lvl="0" algn="ctr">
              <a:spcBef>
                <a:spcPct val="20000"/>
              </a:spcBef>
              <a:defRPr/>
            </a:pPr>
            <a:r>
              <a:rPr lang="en-US" sz="3200" dirty="0" smtClean="0"/>
              <a:t>Fraction</a:t>
            </a:r>
          </a:p>
          <a:p>
            <a:pPr lvl="0" algn="ctr">
              <a:spcBef>
                <a:spcPct val="20000"/>
              </a:spcBef>
              <a:defRPr/>
            </a:pPr>
            <a:r>
              <a:rPr lang="en-US" sz="3200" dirty="0" smtClean="0"/>
              <a:t>Division</a:t>
            </a:r>
          </a:p>
          <a:p>
            <a:pPr lvl="0" algn="ctr">
              <a:spcBef>
                <a:spcPct val="20000"/>
              </a:spcBef>
              <a:defRPr/>
            </a:pPr>
            <a:r>
              <a:rPr lang="en-US" sz="3200" dirty="0" smtClean="0"/>
              <a:t>Whole Number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1"/>
          <p:cNvSpPr txBox="1">
            <a:spLocks noChangeArrowheads="1"/>
          </p:cNvSpPr>
          <p:nvPr/>
        </p:nvSpPr>
        <p:spPr bwMode="auto">
          <a:xfrm>
            <a:off x="3200400" y="1600200"/>
            <a:ext cx="2667000" cy="366713"/>
          </a:xfrm>
          <a:prstGeom prst="rect">
            <a:avLst/>
          </a:prstGeom>
          <a:noFill/>
          <a:ln w="9525">
            <a:noFill/>
            <a:miter lim="800000"/>
            <a:headEnd/>
            <a:tailEnd/>
          </a:ln>
        </p:spPr>
        <p:txBody>
          <a:bodyPr>
            <a:spAutoFit/>
          </a:bodyPr>
          <a:lstStyle/>
          <a:p>
            <a:pPr eaLnBrk="0" hangingPunct="0"/>
            <a:endParaRPr lang="en-US" dirty="0">
              <a:latin typeface="Garamond" pitchFamily="18" charset="0"/>
            </a:endParaRPr>
          </a:p>
        </p:txBody>
      </p:sp>
      <p:sp>
        <p:nvSpPr>
          <p:cNvPr id="3076" name="Text Box 12"/>
          <p:cNvSpPr txBox="1">
            <a:spLocks noChangeArrowheads="1"/>
          </p:cNvSpPr>
          <p:nvPr/>
        </p:nvSpPr>
        <p:spPr bwMode="auto">
          <a:xfrm>
            <a:off x="1295400" y="1066800"/>
            <a:ext cx="6553200" cy="946150"/>
          </a:xfrm>
          <a:prstGeom prst="rect">
            <a:avLst/>
          </a:prstGeom>
          <a:noFill/>
          <a:ln w="9525">
            <a:noFill/>
            <a:miter lim="800000"/>
            <a:headEnd/>
            <a:tailEnd/>
          </a:ln>
        </p:spPr>
        <p:txBody>
          <a:bodyPr>
            <a:spAutoFit/>
          </a:bodyPr>
          <a:lstStyle/>
          <a:p>
            <a:pPr algn="ctr" eaLnBrk="0" hangingPunct="0">
              <a:lnSpc>
                <a:spcPct val="70000"/>
              </a:lnSpc>
              <a:spcBef>
                <a:spcPct val="50000"/>
              </a:spcBef>
            </a:pPr>
            <a:endParaRPr lang="en-US" sz="8000" dirty="0">
              <a:latin typeface="Franklin Gothic Medium" pitchFamily="34" charset="0"/>
            </a:endParaRPr>
          </a:p>
        </p:txBody>
      </p:sp>
      <p:sp>
        <p:nvSpPr>
          <p:cNvPr id="3079" name="Text Box 18"/>
          <p:cNvSpPr txBox="1">
            <a:spLocks noChangeArrowheads="1"/>
          </p:cNvSpPr>
          <p:nvPr/>
        </p:nvSpPr>
        <p:spPr bwMode="auto">
          <a:xfrm>
            <a:off x="858998" y="1219200"/>
            <a:ext cx="7338869" cy="2785378"/>
          </a:xfrm>
          <a:prstGeom prst="rect">
            <a:avLst/>
          </a:prstGeom>
          <a:noFill/>
          <a:ln w="9525">
            <a:noFill/>
            <a:miter lim="800000"/>
            <a:headEnd/>
            <a:tailEnd/>
          </a:ln>
        </p:spPr>
        <p:txBody>
          <a:bodyPr wrap="none">
            <a:spAutoFit/>
          </a:bodyPr>
          <a:lstStyle/>
          <a:p>
            <a:pPr algn="ctr"/>
            <a:r>
              <a:rPr lang="en-US" sz="6000" dirty="0">
                <a:latin typeface="Arial" pitchFamily="34" charset="0"/>
                <a:cs typeface="Arial" pitchFamily="34" charset="0"/>
              </a:rPr>
              <a:t>Lesson </a:t>
            </a:r>
            <a:r>
              <a:rPr lang="en-US" sz="6000" dirty="0" smtClean="0">
                <a:latin typeface="Arial" pitchFamily="34" charset="0"/>
                <a:cs typeface="Arial" pitchFamily="34" charset="0"/>
              </a:rPr>
              <a:t>23</a:t>
            </a:r>
            <a:r>
              <a:rPr lang="en-US" sz="6000" dirty="0">
                <a:latin typeface="Arial" pitchFamily="34" charset="0"/>
                <a:cs typeface="Arial" pitchFamily="34" charset="0"/>
              </a:rPr>
              <a:t/>
            </a:r>
            <a:br>
              <a:rPr lang="en-US" sz="6000" dirty="0">
                <a:latin typeface="Arial" pitchFamily="34" charset="0"/>
                <a:cs typeface="Arial" pitchFamily="34" charset="0"/>
              </a:rPr>
            </a:br>
            <a:r>
              <a:rPr lang="en-US" sz="6000" dirty="0">
                <a:latin typeface="Arial" pitchFamily="34" charset="0"/>
                <a:cs typeface="Arial" pitchFamily="34" charset="0"/>
              </a:rPr>
              <a:t> </a:t>
            </a:r>
            <a:r>
              <a:rPr lang="en-US" sz="5500" b="1" dirty="0" smtClean="0">
                <a:latin typeface="Arial" pitchFamily="34" charset="0"/>
                <a:cs typeface="Arial" pitchFamily="34" charset="0"/>
              </a:rPr>
              <a:t>Divide Fractions and</a:t>
            </a:r>
          </a:p>
          <a:p>
            <a:pPr algn="ctr"/>
            <a:r>
              <a:rPr lang="en-US" sz="5500" b="1" dirty="0" smtClean="0">
                <a:latin typeface="Arial" pitchFamily="34" charset="0"/>
                <a:cs typeface="Arial" pitchFamily="34" charset="0"/>
              </a:rPr>
              <a:t>Whole Numbers</a:t>
            </a:r>
            <a:endParaRPr lang="en-US" sz="5500" b="1" dirty="0"/>
          </a:p>
        </p:txBody>
      </p:sp>
      <p:pic>
        <p:nvPicPr>
          <p:cNvPr id="9" name="Picture 21" descr="intro image"/>
          <p:cNvPicPr>
            <a:picLocks noChangeAspect="1" noChangeArrowheads="1"/>
          </p:cNvPicPr>
          <p:nvPr/>
        </p:nvPicPr>
        <p:blipFill>
          <a:blip r:embed="rId3" cstate="print"/>
          <a:srcRect/>
          <a:stretch>
            <a:fillRect/>
          </a:stretch>
        </p:blipFill>
        <p:spPr bwMode="auto">
          <a:xfrm>
            <a:off x="304800" y="4191000"/>
            <a:ext cx="15748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b="1" cap="small" dirty="0" smtClean="0">
                <a:solidFill>
                  <a:schemeClr val="accent4">
                    <a:lumMod val="75000"/>
                  </a:schemeClr>
                </a:solidFill>
              </a:rPr>
              <a:t>[lesson]</a:t>
            </a:r>
            <a:endParaRPr lang="en-US" dirty="0"/>
          </a:p>
        </p:txBody>
      </p:sp>
      <p:sp>
        <p:nvSpPr>
          <p:cNvPr id="3" name="Content Placeholder 2"/>
          <p:cNvSpPr>
            <a:spLocks noGrp="1"/>
          </p:cNvSpPr>
          <p:nvPr>
            <p:ph idx="1"/>
          </p:nvPr>
        </p:nvSpPr>
        <p:spPr>
          <a:xfrm>
            <a:off x="304800" y="533400"/>
            <a:ext cx="8610600" cy="6400800"/>
          </a:xfrm>
        </p:spPr>
        <p:txBody>
          <a:bodyPr>
            <a:normAutofit lnSpcReduction="10000"/>
          </a:bodyPr>
          <a:lstStyle/>
          <a:p>
            <a:pPr indent="3175">
              <a:buNone/>
            </a:pPr>
            <a:r>
              <a:rPr lang="en-US" sz="3500" dirty="0" smtClean="0"/>
              <a:t>Sonya and her friend, Mari, are making bracelets to sell at the school carnival. At the craft store they bought a bag of colored beads and string to make the bracelets. The bag of beads weighs        of a pound. If the girls divide the beads equally, what amount of beads will each girl have?</a:t>
            </a:r>
            <a:endParaRPr lang="en-US" sz="1600" dirty="0" smtClean="0"/>
          </a:p>
          <a:p>
            <a:pPr>
              <a:buNone/>
            </a:pPr>
            <a:r>
              <a:rPr lang="en-US" sz="1600" dirty="0"/>
              <a:t> </a:t>
            </a:r>
          </a:p>
          <a:p>
            <a:pPr>
              <a:buNone/>
            </a:pPr>
            <a:r>
              <a:rPr lang="en-US" sz="3500" b="1" dirty="0">
                <a:solidFill>
                  <a:schemeClr val="accent4">
                    <a:lumMod val="75000"/>
                  </a:schemeClr>
                </a:solidFill>
              </a:rPr>
              <a:t>S</a:t>
            </a:r>
            <a:r>
              <a:rPr lang="en-US" sz="3500" dirty="0">
                <a:solidFill>
                  <a:schemeClr val="accent4">
                    <a:lumMod val="75000"/>
                  </a:schemeClr>
                </a:solidFill>
              </a:rPr>
              <a:t>	Study the </a:t>
            </a:r>
            <a:r>
              <a:rPr lang="en-US" sz="3500" dirty="0" smtClean="0">
                <a:solidFill>
                  <a:schemeClr val="accent4">
                    <a:lumMod val="75000"/>
                  </a:schemeClr>
                </a:solidFill>
              </a:rPr>
              <a:t>Problem</a:t>
            </a:r>
          </a:p>
          <a:p>
            <a:pPr>
              <a:buNone/>
            </a:pPr>
            <a:r>
              <a:rPr lang="en-US" sz="3500" dirty="0" smtClean="0"/>
              <a:t>Underline </a:t>
            </a:r>
            <a:r>
              <a:rPr lang="en-US" sz="3500" dirty="0"/>
              <a:t>the </a:t>
            </a:r>
            <a:r>
              <a:rPr lang="en-US" sz="3500" dirty="0" smtClean="0"/>
              <a:t>question.</a:t>
            </a:r>
          </a:p>
          <a:p>
            <a:pPr>
              <a:buNone/>
            </a:pPr>
            <a:r>
              <a:rPr lang="en-US" sz="3500" dirty="0" smtClean="0"/>
              <a:t>This </a:t>
            </a:r>
            <a:r>
              <a:rPr lang="en-US" sz="3500" dirty="0"/>
              <a:t>problem is asking me to </a:t>
            </a:r>
            <a:r>
              <a:rPr lang="en-US" sz="3500" dirty="0" smtClean="0"/>
              <a:t>find </a:t>
            </a:r>
          </a:p>
          <a:p>
            <a:pPr>
              <a:buNone/>
            </a:pPr>
            <a:r>
              <a:rPr lang="en-US" sz="3500" b="1" u="sng" dirty="0" smtClean="0"/>
              <a:t>the number of beads each girl will receive.</a:t>
            </a:r>
            <a:endParaRPr lang="en-US" sz="3500" dirty="0"/>
          </a:p>
          <a:p>
            <a:endParaRPr lang="en-US" dirty="0"/>
          </a:p>
        </p:txBody>
      </p:sp>
      <p:cxnSp>
        <p:nvCxnSpPr>
          <p:cNvPr id="6" name="Straight Connector 5"/>
          <p:cNvCxnSpPr/>
          <p:nvPr/>
        </p:nvCxnSpPr>
        <p:spPr>
          <a:xfrm>
            <a:off x="6019800" y="3429000"/>
            <a:ext cx="25146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62000" y="3886200"/>
            <a:ext cx="50292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251906" name="Object 5"/>
          <p:cNvGraphicFramePr>
            <a:graphicFrameLocks noChangeAspect="1"/>
          </p:cNvGraphicFramePr>
          <p:nvPr/>
        </p:nvGraphicFramePr>
        <p:xfrm>
          <a:off x="4572000" y="2312910"/>
          <a:ext cx="457200" cy="887490"/>
        </p:xfrm>
        <a:graphic>
          <a:graphicData uri="http://schemas.openxmlformats.org/presentationml/2006/ole">
            <mc:AlternateContent xmlns:mc="http://schemas.openxmlformats.org/markup-compatibility/2006">
              <mc:Choice xmlns:v="urn:schemas-microsoft-com:vml" Requires="v">
                <p:oleObj spid="_x0000_s251907" name="Equation" r:id="rId3" imgW="152280" imgH="393480" progId="Equation.DSMT4">
                  <p:embed/>
                </p:oleObj>
              </mc:Choice>
              <mc:Fallback>
                <p:oleObj name="Equation" r:id="rId3" imgW="152280" imgH="3934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312910"/>
                        <a:ext cx="457200" cy="8874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solidFill>
                  <a:schemeClr val="accent2">
                    <a:lumMod val="75000"/>
                  </a:schemeClr>
                </a:solidFill>
              </a:rPr>
              <a:t>[Cooperative Pairs]</a:t>
            </a:r>
            <a:br>
              <a:rPr lang="en-US" dirty="0" smtClean="0">
                <a:solidFill>
                  <a:schemeClr val="accent2">
                    <a:lumMod val="75000"/>
                  </a:schemeClr>
                </a:solidFill>
              </a:rPr>
            </a:br>
            <a:endParaRPr lang="en-US" dirty="0">
              <a:solidFill>
                <a:schemeClr val="accent2">
                  <a:lumMod val="75000"/>
                </a:schemeClr>
              </a:solidFill>
            </a:endParaRPr>
          </a:p>
        </p:txBody>
      </p:sp>
      <p:sp>
        <p:nvSpPr>
          <p:cNvPr id="6" name="TextBox 5"/>
          <p:cNvSpPr txBox="1"/>
          <p:nvPr/>
        </p:nvSpPr>
        <p:spPr>
          <a:xfrm>
            <a:off x="0" y="1219200"/>
            <a:ext cx="3505200" cy="769441"/>
          </a:xfrm>
          <a:prstGeom prst="rect">
            <a:avLst/>
          </a:prstGeom>
          <a:noFill/>
        </p:spPr>
        <p:txBody>
          <a:bodyPr wrap="square" rtlCol="0">
            <a:spAutoFit/>
          </a:bodyPr>
          <a:lstStyle/>
          <a:p>
            <a:pPr algn="ctr"/>
            <a:r>
              <a:rPr lang="en-US" sz="4400" dirty="0" smtClean="0">
                <a:solidFill>
                  <a:schemeClr val="accent6">
                    <a:lumMod val="75000"/>
                  </a:schemeClr>
                </a:solidFill>
              </a:rPr>
              <a:t>Partner A</a:t>
            </a:r>
            <a:endParaRPr lang="en-US" sz="4400" dirty="0">
              <a:solidFill>
                <a:schemeClr val="accent6">
                  <a:lumMod val="75000"/>
                </a:schemeClr>
              </a:solidFill>
            </a:endParaRPr>
          </a:p>
        </p:txBody>
      </p:sp>
      <p:sp>
        <p:nvSpPr>
          <p:cNvPr id="7" name="TextBox 6"/>
          <p:cNvSpPr txBox="1"/>
          <p:nvPr/>
        </p:nvSpPr>
        <p:spPr>
          <a:xfrm>
            <a:off x="5638800" y="1219200"/>
            <a:ext cx="3505200" cy="769441"/>
          </a:xfrm>
          <a:prstGeom prst="rect">
            <a:avLst/>
          </a:prstGeom>
          <a:noFill/>
        </p:spPr>
        <p:txBody>
          <a:bodyPr wrap="square" rtlCol="0">
            <a:spAutoFit/>
          </a:bodyPr>
          <a:lstStyle/>
          <a:p>
            <a:pPr algn="ctr"/>
            <a:r>
              <a:rPr lang="en-US" sz="4400" dirty="0" smtClean="0">
                <a:solidFill>
                  <a:schemeClr val="accent6">
                    <a:lumMod val="75000"/>
                  </a:schemeClr>
                </a:solidFill>
              </a:rPr>
              <a:t>Partner B</a:t>
            </a:r>
            <a:endParaRPr lang="en-US" sz="4400" dirty="0">
              <a:solidFill>
                <a:schemeClr val="accent6">
                  <a:lumMod val="75000"/>
                </a:schemeClr>
              </a:solidFill>
            </a:endParaRPr>
          </a:p>
        </p:txBody>
      </p:sp>
      <p:pic>
        <p:nvPicPr>
          <p:cNvPr id="1030" name="Picture 6" descr="C:\Users\C\AppData\Local\Microsoft\Windows\Temporary Internet Files\Content.IE5\YBVI3JRH\MC900088956[1].wmf"/>
          <p:cNvPicPr>
            <a:picLocks noChangeAspect="1" noChangeArrowheads="1"/>
          </p:cNvPicPr>
          <p:nvPr/>
        </p:nvPicPr>
        <p:blipFill>
          <a:blip r:embed="rId2" cstate="print"/>
          <a:srcRect/>
          <a:stretch>
            <a:fillRect/>
          </a:stretch>
        </p:blipFill>
        <p:spPr bwMode="auto">
          <a:xfrm>
            <a:off x="1047949" y="2066330"/>
            <a:ext cx="7096701" cy="4410670"/>
          </a:xfrm>
          <a:prstGeom prst="rect">
            <a:avLst/>
          </a:prstGeom>
          <a:noFill/>
        </p:spPr>
      </p:pic>
      <p:grpSp>
        <p:nvGrpSpPr>
          <p:cNvPr id="71" name="Group 82"/>
          <p:cNvGrpSpPr/>
          <p:nvPr/>
        </p:nvGrpSpPr>
        <p:grpSpPr>
          <a:xfrm rot="10150437">
            <a:off x="4489357" y="5508896"/>
            <a:ext cx="1070685" cy="208672"/>
            <a:chOff x="2129715" y="2003476"/>
            <a:chExt cx="3428579" cy="1862796"/>
          </a:xfrm>
        </p:grpSpPr>
        <p:sp>
          <p:nvSpPr>
            <p:cNvPr id="72" name="Rectangle 6"/>
            <p:cNvSpPr>
              <a:spLocks noChangeArrowheads="1"/>
            </p:cNvSpPr>
            <p:nvPr/>
          </p:nvSpPr>
          <p:spPr bwMode="auto">
            <a:xfrm>
              <a:off x="2999972"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73" name="Rectangle 8"/>
            <p:cNvSpPr>
              <a:spLocks noChangeArrowheads="1"/>
            </p:cNvSpPr>
            <p:nvPr/>
          </p:nvSpPr>
          <p:spPr bwMode="auto">
            <a:xfrm>
              <a:off x="3852459"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74" name="Rectangle 9"/>
            <p:cNvSpPr>
              <a:spLocks noChangeArrowheads="1"/>
            </p:cNvSpPr>
            <p:nvPr/>
          </p:nvSpPr>
          <p:spPr bwMode="auto">
            <a:xfrm>
              <a:off x="4707902"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75" name="Rectangle 3"/>
            <p:cNvSpPr>
              <a:spLocks noChangeArrowheads="1"/>
            </p:cNvSpPr>
            <p:nvPr/>
          </p:nvSpPr>
          <p:spPr bwMode="auto">
            <a:xfrm>
              <a:off x="2129715" y="2003476"/>
              <a:ext cx="1700213"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76" name="Rectangle 4"/>
            <p:cNvSpPr>
              <a:spLocks noChangeArrowheads="1"/>
            </p:cNvSpPr>
            <p:nvPr/>
          </p:nvSpPr>
          <p:spPr bwMode="auto">
            <a:xfrm>
              <a:off x="3829928" y="2003476"/>
              <a:ext cx="1700212" cy="914400"/>
            </a:xfrm>
            <a:prstGeom prst="rect">
              <a:avLst/>
            </a:prstGeom>
            <a:solidFill>
              <a:srgbClr val="008600"/>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sp>
          <p:nvSpPr>
            <p:cNvPr id="77" name="Rectangle 7"/>
            <p:cNvSpPr>
              <a:spLocks noChangeArrowheads="1"/>
            </p:cNvSpPr>
            <p:nvPr/>
          </p:nvSpPr>
          <p:spPr bwMode="auto">
            <a:xfrm>
              <a:off x="2139766" y="2951872"/>
              <a:ext cx="850392" cy="914400"/>
            </a:xfrm>
            <a:prstGeom prst="rect">
              <a:avLst/>
            </a:prstGeom>
            <a:solidFill>
              <a:srgbClr val="FF7619"/>
            </a:solidFill>
            <a:ln w="9525">
              <a:solidFill>
                <a:srgbClr val="000000"/>
              </a:solidFill>
              <a:miter lim="800000"/>
              <a:headEnd/>
              <a:tailEnd/>
            </a:ln>
            <a:scene3d>
              <a:camera prst="orthographicFront"/>
              <a:lightRig rig="threePt" dir="t"/>
            </a:scene3d>
            <a:sp3d prstMaterial="metal">
              <a:bevelT w="165100"/>
              <a:bevelB h="95250"/>
            </a:sp3d>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6"/>
                                        </p:tgtEl>
                                      </p:cBhvr>
                                      <p:to x="80000" y="100000"/>
                                    </p:animScale>
                                    <p:anim by="(#ppt_w*0.10)" calcmode="lin" valueType="num">
                                      <p:cBhvr>
                                        <p:cTn id="7" dur="250" autoRev="1" fill="hold">
                                          <p:stCondLst>
                                            <p:cond delay="0"/>
                                          </p:stCondLst>
                                        </p:cTn>
                                        <p:tgtEl>
                                          <p:spTgt spid="6"/>
                                        </p:tgtEl>
                                        <p:attrNameLst>
                                          <p:attrName>ppt_x</p:attrName>
                                        </p:attrNameLst>
                                      </p:cBhvr>
                                    </p:anim>
                                    <p:anim by="(-#ppt_w*0.10)" calcmode="lin" valueType="num">
                                      <p:cBhvr>
                                        <p:cTn id="8" dur="250" autoRev="1" fill="hold">
                                          <p:stCondLst>
                                            <p:cond delay="0"/>
                                          </p:stCondLst>
                                        </p:cTn>
                                        <p:tgtEl>
                                          <p:spTgt spid="6"/>
                                        </p:tgtEl>
                                        <p:attrNameLst>
                                          <p:attrName>ppt_y</p:attrName>
                                        </p:attrNameLst>
                                      </p:cBhvr>
                                    </p:anim>
                                    <p:animRot by="-480000">
                                      <p:cBhvr>
                                        <p:cTn id="9" dur="250" autoRev="1" fill="hold">
                                          <p:stCondLst>
                                            <p:cond delay="0"/>
                                          </p:stCondLst>
                                        </p:cTn>
                                        <p:tgtEl>
                                          <p:spTgt spid="6"/>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7"/>
                                        </p:tgtEl>
                                      </p:cBhvr>
                                      <p:to x="80000" y="100000"/>
                                    </p:animScale>
                                    <p:anim by="(#ppt_w*0.10)" calcmode="lin" valueType="num">
                                      <p:cBhvr>
                                        <p:cTn id="14" dur="250" autoRev="1" fill="hold">
                                          <p:stCondLst>
                                            <p:cond delay="0"/>
                                          </p:stCondLst>
                                        </p:cTn>
                                        <p:tgtEl>
                                          <p:spTgt spid="7"/>
                                        </p:tgtEl>
                                        <p:attrNameLst>
                                          <p:attrName>ppt_x</p:attrName>
                                        </p:attrNameLst>
                                      </p:cBhvr>
                                    </p:anim>
                                    <p:anim by="(-#ppt_w*0.10)" calcmode="lin" valueType="num">
                                      <p:cBhvr>
                                        <p:cTn id="15" dur="250" autoRev="1" fill="hold">
                                          <p:stCondLst>
                                            <p:cond delay="0"/>
                                          </p:stCondLst>
                                        </p:cTn>
                                        <p:tgtEl>
                                          <p:spTgt spid="7"/>
                                        </p:tgtEl>
                                        <p:attrNameLst>
                                          <p:attrName>ppt_y</p:attrName>
                                        </p:attrNameLst>
                                      </p:cBhvr>
                                    </p:anim>
                                    <p:animRot by="-480000">
                                      <p:cBhvr>
                                        <p:cTn id="16" dur="250" autoRev="1"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95463" y="533400"/>
          <a:ext cx="1303337" cy="1181100"/>
        </p:xfrm>
        <a:graphic>
          <a:graphicData uri="http://schemas.openxmlformats.org/presentationml/2006/ole">
            <mc:AlternateContent xmlns:mc="http://schemas.openxmlformats.org/markup-compatibility/2006">
              <mc:Choice xmlns:v="urn:schemas-microsoft-com:vml" Requires="v">
                <p:oleObj spid="_x0000_s284685" name="Equation" r:id="rId3" imgW="342720" imgH="393480" progId="Equation.DSMT4">
                  <p:embed/>
                </p:oleObj>
              </mc:Choice>
              <mc:Fallback>
                <p:oleObj name="Equation" r:id="rId3" imgW="3427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463" y="533400"/>
                        <a:ext cx="13033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216275" y="857250"/>
          <a:ext cx="915988" cy="533400"/>
        </p:xfrm>
        <a:graphic>
          <a:graphicData uri="http://schemas.openxmlformats.org/presentationml/2006/ole">
            <mc:AlternateContent xmlns:mc="http://schemas.openxmlformats.org/markup-compatibility/2006">
              <mc:Choice xmlns:v="urn:schemas-microsoft-com:vml" Requires="v">
                <p:oleObj spid="_x0000_s284686" name="Equation" r:id="rId5" imgW="241200" imgH="177480" progId="Equation.DSMT4">
                  <p:embed/>
                </p:oleObj>
              </mc:Choice>
              <mc:Fallback>
                <p:oleObj name="Equation" r:id="rId5" imgW="241200" imgH="177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6275" y="857250"/>
                        <a:ext cx="915988"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Box 42"/>
          <p:cNvSpPr txBox="1"/>
          <p:nvPr/>
        </p:nvSpPr>
        <p:spPr>
          <a:xfrm>
            <a:off x="0" y="29613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Model:  Show 2 whole units divided into groups of one-third. </a:t>
            </a:r>
            <a:endParaRPr lang="en-US" sz="3200" dirty="0">
              <a:solidFill>
                <a:srgbClr val="0070C0"/>
              </a:solidFill>
              <a:latin typeface="Verdana" pitchFamily="34" charset="0"/>
            </a:endParaRPr>
          </a:p>
        </p:txBody>
      </p:sp>
      <p:sp>
        <p:nvSpPr>
          <p:cNvPr id="82" name="TextBox 81"/>
          <p:cNvSpPr txBox="1"/>
          <p:nvPr/>
        </p:nvSpPr>
        <p:spPr>
          <a:xfrm>
            <a:off x="0" y="1752600"/>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Wording:  How many groups of    are in </a:t>
            </a:r>
          </a:p>
          <a:p>
            <a:pPr algn="ctr"/>
            <a:r>
              <a:rPr lang="en-US" sz="3200" dirty="0" smtClean="0">
                <a:solidFill>
                  <a:srgbClr val="0070C0"/>
                </a:solidFill>
                <a:latin typeface="Verdana" pitchFamily="34" charset="0"/>
              </a:rPr>
              <a:t>2 whole units?</a:t>
            </a:r>
            <a:endParaRPr lang="en-US" sz="3200" dirty="0">
              <a:solidFill>
                <a:srgbClr val="0070C0"/>
              </a:solidFill>
              <a:latin typeface="Verdana" pitchFamily="34" charset="0"/>
            </a:endParaRPr>
          </a:p>
        </p:txBody>
      </p:sp>
      <p:graphicFrame>
        <p:nvGraphicFramePr>
          <p:cNvPr id="16" name="Object 15"/>
          <p:cNvGraphicFramePr>
            <a:graphicFrameLocks noChangeAspect="1"/>
          </p:cNvGraphicFramePr>
          <p:nvPr/>
        </p:nvGraphicFramePr>
        <p:xfrm>
          <a:off x="6937375" y="1409700"/>
          <a:ext cx="530225" cy="1181100"/>
        </p:xfrm>
        <a:graphic>
          <a:graphicData uri="http://schemas.openxmlformats.org/presentationml/2006/ole">
            <mc:AlternateContent xmlns:mc="http://schemas.openxmlformats.org/markup-compatibility/2006">
              <mc:Choice xmlns:v="urn:schemas-microsoft-com:vml" Requires="v">
                <p:oleObj spid="_x0000_s284687" name="Equation" r:id="rId7" imgW="139680" imgH="393480" progId="Equation.DSMT4">
                  <p:embed/>
                </p:oleObj>
              </mc:Choice>
              <mc:Fallback>
                <p:oleObj name="Equation" r:id="rId7" imgW="13968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7375" y="1409700"/>
                        <a:ext cx="530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6"/>
          <p:cNvSpPr/>
          <p:nvPr/>
        </p:nvSpPr>
        <p:spPr>
          <a:xfrm>
            <a:off x="1219200" y="4038600"/>
            <a:ext cx="3048000" cy="914400"/>
          </a:xfrm>
          <a:prstGeom prst="rect">
            <a:avLst/>
          </a:prstGeom>
          <a:solidFill>
            <a:srgbClr val="0000CC"/>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19600" y="4038600"/>
            <a:ext cx="3048000" cy="914400"/>
          </a:xfrm>
          <a:prstGeom prst="rect">
            <a:avLst/>
          </a:prstGeom>
          <a:solidFill>
            <a:srgbClr val="0000CC"/>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219200" y="4953000"/>
            <a:ext cx="3048000" cy="9144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419600" y="4953000"/>
            <a:ext cx="3048000" cy="914400"/>
          </a:xfrm>
          <a:prstGeom prst="rect">
            <a:avLst/>
          </a:prstGeom>
          <a:solidFill>
            <a:srgbClr val="00B050"/>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rot="5400000">
            <a:off x="18288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28194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0292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6019800" y="5410200"/>
            <a:ext cx="914400" cy="0"/>
          </a:xfrm>
          <a:prstGeom prst="line">
            <a:avLst/>
          </a:prstGeom>
          <a:ln w="476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0" y="5943600"/>
            <a:ext cx="685800" cy="584775"/>
          </a:xfrm>
          <a:prstGeom prst="rect">
            <a:avLst/>
          </a:prstGeom>
          <a:noFill/>
        </p:spPr>
        <p:txBody>
          <a:bodyPr wrap="square" rtlCol="0">
            <a:spAutoFit/>
          </a:bodyPr>
          <a:lstStyle/>
          <a:p>
            <a:r>
              <a:rPr lang="en-US" sz="3200" dirty="0" smtClean="0"/>
              <a:t>1</a:t>
            </a:r>
            <a:endParaRPr lang="en-US" sz="3200" dirty="0"/>
          </a:p>
        </p:txBody>
      </p:sp>
      <p:sp>
        <p:nvSpPr>
          <p:cNvPr id="28" name="TextBox 27"/>
          <p:cNvSpPr txBox="1"/>
          <p:nvPr/>
        </p:nvSpPr>
        <p:spPr>
          <a:xfrm>
            <a:off x="2590800" y="5943600"/>
            <a:ext cx="685800" cy="584775"/>
          </a:xfrm>
          <a:prstGeom prst="rect">
            <a:avLst/>
          </a:prstGeom>
          <a:noFill/>
        </p:spPr>
        <p:txBody>
          <a:bodyPr wrap="square" rtlCol="0">
            <a:spAutoFit/>
          </a:bodyPr>
          <a:lstStyle/>
          <a:p>
            <a:r>
              <a:rPr lang="en-US" sz="3200" dirty="0" smtClean="0"/>
              <a:t>1</a:t>
            </a:r>
            <a:endParaRPr lang="en-US" sz="3200" dirty="0"/>
          </a:p>
        </p:txBody>
      </p:sp>
      <p:sp>
        <p:nvSpPr>
          <p:cNvPr id="29" name="TextBox 28"/>
          <p:cNvSpPr txBox="1"/>
          <p:nvPr/>
        </p:nvSpPr>
        <p:spPr>
          <a:xfrm>
            <a:off x="36576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0" name="TextBox 29"/>
          <p:cNvSpPr txBox="1"/>
          <p:nvPr/>
        </p:nvSpPr>
        <p:spPr>
          <a:xfrm>
            <a:off x="47244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1" name="TextBox 30"/>
          <p:cNvSpPr txBox="1"/>
          <p:nvPr/>
        </p:nvSpPr>
        <p:spPr>
          <a:xfrm>
            <a:off x="57912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2" name="TextBox 31"/>
          <p:cNvSpPr txBox="1"/>
          <p:nvPr/>
        </p:nvSpPr>
        <p:spPr>
          <a:xfrm>
            <a:off x="6858000" y="5943600"/>
            <a:ext cx="685800" cy="584775"/>
          </a:xfrm>
          <a:prstGeom prst="rect">
            <a:avLst/>
          </a:prstGeom>
          <a:noFill/>
        </p:spPr>
        <p:txBody>
          <a:bodyPr wrap="square" rtlCol="0">
            <a:spAutoFit/>
          </a:bodyPr>
          <a:lstStyle/>
          <a:p>
            <a:r>
              <a:rPr lang="en-US" sz="3200" dirty="0" smtClean="0"/>
              <a:t>1</a:t>
            </a:r>
            <a:endParaRPr lang="en-US" sz="3200" dirty="0"/>
          </a:p>
        </p:txBody>
      </p:sp>
      <p:sp>
        <p:nvSpPr>
          <p:cNvPr id="33" name="TextBox 32"/>
          <p:cNvSpPr txBox="1"/>
          <p:nvPr/>
        </p:nvSpPr>
        <p:spPr>
          <a:xfrm>
            <a:off x="2057400" y="5943600"/>
            <a:ext cx="685800" cy="584775"/>
          </a:xfrm>
          <a:prstGeom prst="rect">
            <a:avLst/>
          </a:prstGeom>
          <a:noFill/>
        </p:spPr>
        <p:txBody>
          <a:bodyPr wrap="square" rtlCol="0">
            <a:spAutoFit/>
          </a:bodyPr>
          <a:lstStyle/>
          <a:p>
            <a:r>
              <a:rPr lang="en-US" sz="3200" dirty="0" smtClean="0"/>
              <a:t>+</a:t>
            </a:r>
            <a:endParaRPr lang="en-US" sz="3200" dirty="0"/>
          </a:p>
        </p:txBody>
      </p:sp>
      <p:sp>
        <p:nvSpPr>
          <p:cNvPr id="34" name="TextBox 33"/>
          <p:cNvSpPr txBox="1"/>
          <p:nvPr/>
        </p:nvSpPr>
        <p:spPr>
          <a:xfrm>
            <a:off x="3124200" y="5943600"/>
            <a:ext cx="685800" cy="584775"/>
          </a:xfrm>
          <a:prstGeom prst="rect">
            <a:avLst/>
          </a:prstGeom>
          <a:noFill/>
        </p:spPr>
        <p:txBody>
          <a:bodyPr wrap="square" rtlCol="0">
            <a:spAutoFit/>
          </a:bodyPr>
          <a:lstStyle/>
          <a:p>
            <a:r>
              <a:rPr lang="en-US" sz="3200" dirty="0" smtClean="0"/>
              <a:t>+</a:t>
            </a:r>
            <a:endParaRPr lang="en-US" sz="3200" dirty="0"/>
          </a:p>
        </p:txBody>
      </p:sp>
      <p:sp>
        <p:nvSpPr>
          <p:cNvPr id="35" name="TextBox 34"/>
          <p:cNvSpPr txBox="1"/>
          <p:nvPr/>
        </p:nvSpPr>
        <p:spPr>
          <a:xfrm>
            <a:off x="4191000" y="5943600"/>
            <a:ext cx="685800" cy="584775"/>
          </a:xfrm>
          <a:prstGeom prst="rect">
            <a:avLst/>
          </a:prstGeom>
          <a:noFill/>
        </p:spPr>
        <p:txBody>
          <a:bodyPr wrap="square" rtlCol="0">
            <a:spAutoFit/>
          </a:bodyPr>
          <a:lstStyle/>
          <a:p>
            <a:r>
              <a:rPr lang="en-US" sz="3200" dirty="0" smtClean="0"/>
              <a:t>+</a:t>
            </a:r>
            <a:endParaRPr lang="en-US" sz="3200" dirty="0"/>
          </a:p>
        </p:txBody>
      </p:sp>
      <p:sp>
        <p:nvSpPr>
          <p:cNvPr id="36" name="TextBox 35"/>
          <p:cNvSpPr txBox="1"/>
          <p:nvPr/>
        </p:nvSpPr>
        <p:spPr>
          <a:xfrm>
            <a:off x="5257800" y="5943600"/>
            <a:ext cx="685800" cy="584775"/>
          </a:xfrm>
          <a:prstGeom prst="rect">
            <a:avLst/>
          </a:prstGeom>
          <a:noFill/>
        </p:spPr>
        <p:txBody>
          <a:bodyPr wrap="square" rtlCol="0">
            <a:spAutoFit/>
          </a:bodyPr>
          <a:lstStyle/>
          <a:p>
            <a:r>
              <a:rPr lang="en-US" sz="3200" dirty="0" smtClean="0"/>
              <a:t>+</a:t>
            </a:r>
            <a:endParaRPr lang="en-US" sz="3200" dirty="0"/>
          </a:p>
        </p:txBody>
      </p:sp>
      <p:sp>
        <p:nvSpPr>
          <p:cNvPr id="37" name="TextBox 36"/>
          <p:cNvSpPr txBox="1"/>
          <p:nvPr/>
        </p:nvSpPr>
        <p:spPr>
          <a:xfrm>
            <a:off x="6324600" y="5943600"/>
            <a:ext cx="685800" cy="584775"/>
          </a:xfrm>
          <a:prstGeom prst="rect">
            <a:avLst/>
          </a:prstGeom>
          <a:noFill/>
        </p:spPr>
        <p:txBody>
          <a:bodyPr wrap="square" rtlCol="0">
            <a:spAutoFit/>
          </a:bodyPr>
          <a:lstStyle/>
          <a:p>
            <a:r>
              <a:rPr lang="en-US" sz="3200" dirty="0" smtClean="0"/>
              <a:t>+</a:t>
            </a:r>
            <a:endParaRPr lang="en-US" sz="3200" dirty="0"/>
          </a:p>
        </p:txBody>
      </p:sp>
      <p:sp>
        <p:nvSpPr>
          <p:cNvPr id="38" name="TextBox 37"/>
          <p:cNvSpPr txBox="1"/>
          <p:nvPr/>
        </p:nvSpPr>
        <p:spPr>
          <a:xfrm>
            <a:off x="7315200" y="5943600"/>
            <a:ext cx="685800" cy="584775"/>
          </a:xfrm>
          <a:prstGeom prst="rect">
            <a:avLst/>
          </a:prstGeom>
          <a:noFill/>
        </p:spPr>
        <p:txBody>
          <a:bodyPr wrap="square" rtlCol="0">
            <a:spAutoFit/>
          </a:bodyPr>
          <a:lstStyle/>
          <a:p>
            <a:r>
              <a:rPr lang="en-US" sz="3200" dirty="0" smtClean="0"/>
              <a:t>= 6</a:t>
            </a:r>
            <a:endParaRPr lang="en-US" sz="3200" dirty="0"/>
          </a:p>
        </p:txBody>
      </p:sp>
      <p:graphicFrame>
        <p:nvGraphicFramePr>
          <p:cNvPr id="284677" name="Object 5"/>
          <p:cNvGraphicFramePr>
            <a:graphicFrameLocks noChangeAspect="1"/>
          </p:cNvGraphicFramePr>
          <p:nvPr/>
        </p:nvGraphicFramePr>
        <p:xfrm>
          <a:off x="6781800" y="4918453"/>
          <a:ext cx="418281" cy="931739"/>
        </p:xfrm>
        <a:graphic>
          <a:graphicData uri="http://schemas.openxmlformats.org/presentationml/2006/ole">
            <mc:AlternateContent xmlns:mc="http://schemas.openxmlformats.org/markup-compatibility/2006">
              <mc:Choice xmlns:v="urn:schemas-microsoft-com:vml" Requires="v">
                <p:oleObj spid="_x0000_s284688" name="Equation" r:id="rId9" imgW="139680" imgH="393480" progId="Equation.DSMT4">
                  <p:embed/>
                </p:oleObj>
              </mc:Choice>
              <mc:Fallback>
                <p:oleObj name="Equation" r:id="rId9" imgW="139680" imgH="39348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81800" y="4918453"/>
                        <a:ext cx="418281" cy="9317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78" name="Object 6"/>
          <p:cNvGraphicFramePr>
            <a:graphicFrameLocks noChangeAspect="1"/>
          </p:cNvGraphicFramePr>
          <p:nvPr/>
        </p:nvGraphicFramePr>
        <p:xfrm>
          <a:off x="5769435" y="4906296"/>
          <a:ext cx="417513" cy="931863"/>
        </p:xfrm>
        <a:graphic>
          <a:graphicData uri="http://schemas.openxmlformats.org/presentationml/2006/ole">
            <mc:AlternateContent xmlns:mc="http://schemas.openxmlformats.org/markup-compatibility/2006">
              <mc:Choice xmlns:v="urn:schemas-microsoft-com:vml" Requires="v">
                <p:oleObj spid="_x0000_s284689" name="Equation" r:id="rId10" imgW="139680" imgH="393480" progId="Equation.DSMT4">
                  <p:embed/>
                </p:oleObj>
              </mc:Choice>
              <mc:Fallback>
                <p:oleObj name="Equation" r:id="rId10" imgW="139680" imgH="393480" progId="Equation.DSMT4">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69435" y="4906296"/>
                        <a:ext cx="417513" cy="931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79" name="Object 7"/>
          <p:cNvGraphicFramePr>
            <a:graphicFrameLocks noChangeAspect="1"/>
          </p:cNvGraphicFramePr>
          <p:nvPr/>
        </p:nvGraphicFramePr>
        <p:xfrm>
          <a:off x="4753896" y="4906296"/>
          <a:ext cx="417513" cy="931862"/>
        </p:xfrm>
        <a:graphic>
          <a:graphicData uri="http://schemas.openxmlformats.org/presentationml/2006/ole">
            <mc:AlternateContent xmlns:mc="http://schemas.openxmlformats.org/markup-compatibility/2006">
              <mc:Choice xmlns:v="urn:schemas-microsoft-com:vml" Requires="v">
                <p:oleObj spid="_x0000_s284690" name="Equation" r:id="rId11" imgW="139680" imgH="393480" progId="Equation.DSMT4">
                  <p:embed/>
                </p:oleObj>
              </mc:Choice>
              <mc:Fallback>
                <p:oleObj name="Equation" r:id="rId11" imgW="139680" imgH="393480" progId="Equation.DSMT4">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53896" y="4906296"/>
                        <a:ext cx="417513" cy="931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80" name="Object 8"/>
          <p:cNvGraphicFramePr>
            <a:graphicFrameLocks noChangeAspect="1"/>
          </p:cNvGraphicFramePr>
          <p:nvPr/>
        </p:nvGraphicFramePr>
        <p:xfrm>
          <a:off x="3591592" y="4906296"/>
          <a:ext cx="417512" cy="931862"/>
        </p:xfrm>
        <a:graphic>
          <a:graphicData uri="http://schemas.openxmlformats.org/presentationml/2006/ole">
            <mc:AlternateContent xmlns:mc="http://schemas.openxmlformats.org/markup-compatibility/2006">
              <mc:Choice xmlns:v="urn:schemas-microsoft-com:vml" Requires="v">
                <p:oleObj spid="_x0000_s284691" name="Equation" r:id="rId12" imgW="139680" imgH="393480" progId="Equation.DSMT4">
                  <p:embed/>
                </p:oleObj>
              </mc:Choice>
              <mc:Fallback>
                <p:oleObj name="Equation" r:id="rId12" imgW="139680" imgH="393480"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91592" y="4906296"/>
                        <a:ext cx="417512" cy="931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81" name="Object 9"/>
          <p:cNvGraphicFramePr>
            <a:graphicFrameLocks noChangeAspect="1"/>
          </p:cNvGraphicFramePr>
          <p:nvPr/>
        </p:nvGraphicFramePr>
        <p:xfrm>
          <a:off x="2573592" y="4906296"/>
          <a:ext cx="417513" cy="931862"/>
        </p:xfrm>
        <a:graphic>
          <a:graphicData uri="http://schemas.openxmlformats.org/presentationml/2006/ole">
            <mc:AlternateContent xmlns:mc="http://schemas.openxmlformats.org/markup-compatibility/2006">
              <mc:Choice xmlns:v="urn:schemas-microsoft-com:vml" Requires="v">
                <p:oleObj spid="_x0000_s284692" name="Equation" r:id="rId13" imgW="139680" imgH="393480" progId="Equation.DSMT4">
                  <p:embed/>
                </p:oleObj>
              </mc:Choice>
              <mc:Fallback>
                <p:oleObj name="Equation" r:id="rId13" imgW="139680" imgH="393480"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73592" y="4906296"/>
                        <a:ext cx="417513" cy="931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82" name="Object 10"/>
          <p:cNvGraphicFramePr>
            <a:graphicFrameLocks noChangeAspect="1"/>
          </p:cNvGraphicFramePr>
          <p:nvPr/>
        </p:nvGraphicFramePr>
        <p:xfrm>
          <a:off x="1548940" y="4906296"/>
          <a:ext cx="417512" cy="931862"/>
        </p:xfrm>
        <a:graphic>
          <a:graphicData uri="http://schemas.openxmlformats.org/presentationml/2006/ole">
            <mc:AlternateContent xmlns:mc="http://schemas.openxmlformats.org/markup-compatibility/2006">
              <mc:Choice xmlns:v="urn:schemas-microsoft-com:vml" Requires="v">
                <p:oleObj spid="_x0000_s284693" name="Equation" r:id="rId14" imgW="139680" imgH="393480" progId="Equation.DSMT4">
                  <p:embed/>
                </p:oleObj>
              </mc:Choice>
              <mc:Fallback>
                <p:oleObj name="Equation" r:id="rId14" imgW="139680" imgH="393480" progId="Equation.DSMT4">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8940" y="4906296"/>
                        <a:ext cx="417512" cy="931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83" name="Object 11"/>
          <p:cNvGraphicFramePr>
            <a:graphicFrameLocks noChangeAspect="1"/>
          </p:cNvGraphicFramePr>
          <p:nvPr/>
        </p:nvGraphicFramePr>
        <p:xfrm>
          <a:off x="5773992" y="4144296"/>
          <a:ext cx="419100" cy="613682"/>
        </p:xfrm>
        <a:graphic>
          <a:graphicData uri="http://schemas.openxmlformats.org/presentationml/2006/ole">
            <mc:AlternateContent xmlns:mc="http://schemas.openxmlformats.org/markup-compatibility/2006">
              <mc:Choice xmlns:v="urn:schemas-microsoft-com:vml" Requires="v">
                <p:oleObj spid="_x0000_s284694" name="Equation" r:id="rId15" imgW="88560" imgH="164880" progId="Equation.DSMT4">
                  <p:embed/>
                </p:oleObj>
              </mc:Choice>
              <mc:Fallback>
                <p:oleObj name="Equation" r:id="rId15" imgW="88560" imgH="164880" progId="Equation.DSMT4">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73992" y="4144296"/>
                        <a:ext cx="419100" cy="6136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84" name="Object 12"/>
          <p:cNvGraphicFramePr>
            <a:graphicFrameLocks noChangeAspect="1"/>
          </p:cNvGraphicFramePr>
          <p:nvPr/>
        </p:nvGraphicFramePr>
        <p:xfrm>
          <a:off x="2576052" y="4143581"/>
          <a:ext cx="419100" cy="612775"/>
        </p:xfrm>
        <a:graphic>
          <a:graphicData uri="http://schemas.openxmlformats.org/presentationml/2006/ole">
            <mc:AlternateContent xmlns:mc="http://schemas.openxmlformats.org/markup-compatibility/2006">
              <mc:Choice xmlns:v="urn:schemas-microsoft-com:vml" Requires="v">
                <p:oleObj spid="_x0000_s284695" name="Equation" r:id="rId17" imgW="88560" imgH="164880" progId="Equation.DSMT4">
                  <p:embed/>
                </p:oleObj>
              </mc:Choice>
              <mc:Fallback>
                <p:oleObj name="Equation" r:id="rId17" imgW="88560" imgH="164880" progId="Equation.DSMT4">
                  <p:embed/>
                  <p:pic>
                    <p:nvPicPr>
                      <p:cNvPr id="0" name="Picture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76052" y="4143581"/>
                        <a:ext cx="419100"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468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46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467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467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467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468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468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468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82" grpId="0"/>
      <p:bldP spid="17" grpId="0" animBg="1"/>
      <p:bldP spid="19" grpId="0" animBg="1"/>
      <p:bldP spid="20" grpId="0" animBg="1"/>
      <p:bldP spid="21" grpId="0" animBg="1"/>
      <p:bldP spid="27" grpId="0"/>
      <p:bldP spid="28" grpId="0"/>
      <p:bldP spid="29" grpId="0"/>
      <p:bldP spid="30" grpId="0"/>
      <p:bldP spid="31" grpId="0"/>
      <p:bldP spid="32" grpId="0"/>
      <p:bldP spid="33" grpId="0"/>
      <p:bldP spid="34" grpId="0"/>
      <p:bldP spid="35" grpId="0"/>
      <p:bldP spid="36" grpId="0"/>
      <p:bldP spid="37"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95463" y="533400"/>
          <a:ext cx="1303337" cy="1181100"/>
        </p:xfrm>
        <a:graphic>
          <a:graphicData uri="http://schemas.openxmlformats.org/presentationml/2006/ole">
            <mc:AlternateContent xmlns:mc="http://schemas.openxmlformats.org/markup-compatibility/2006">
              <mc:Choice xmlns:v="urn:schemas-microsoft-com:vml" Requires="v">
                <p:oleObj spid="_x0000_s319494" name="Equation" r:id="rId3" imgW="342720" imgH="393480" progId="Equation.DSMT4">
                  <p:embed/>
                </p:oleObj>
              </mc:Choice>
              <mc:Fallback>
                <p:oleObj name="Equation" r:id="rId3" imgW="3427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463" y="533400"/>
                        <a:ext cx="13033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216275" y="857250"/>
          <a:ext cx="915988" cy="533400"/>
        </p:xfrm>
        <a:graphic>
          <a:graphicData uri="http://schemas.openxmlformats.org/presentationml/2006/ole">
            <mc:AlternateContent xmlns:mc="http://schemas.openxmlformats.org/markup-compatibility/2006">
              <mc:Choice xmlns:v="urn:schemas-microsoft-com:vml" Requires="v">
                <p:oleObj spid="_x0000_s319495" name="Equation" r:id="rId5" imgW="241200" imgH="177480" progId="Equation.DSMT4">
                  <p:embed/>
                </p:oleObj>
              </mc:Choice>
              <mc:Fallback>
                <p:oleObj name="Equation" r:id="rId5" imgW="241200" imgH="177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6275" y="857250"/>
                        <a:ext cx="915988"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Box 81"/>
          <p:cNvSpPr txBox="1"/>
          <p:nvPr/>
        </p:nvSpPr>
        <p:spPr>
          <a:xfrm>
            <a:off x="0" y="17526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quotient?</a:t>
            </a:r>
            <a:endParaRPr lang="en-US" sz="3200" dirty="0">
              <a:solidFill>
                <a:srgbClr val="0070C0"/>
              </a:solidFill>
              <a:latin typeface="Verdana" pitchFamily="34" charset="0"/>
            </a:endParaRPr>
          </a:p>
        </p:txBody>
      </p:sp>
      <p:sp>
        <p:nvSpPr>
          <p:cNvPr id="39" name="TextBox 38"/>
          <p:cNvSpPr txBox="1"/>
          <p:nvPr/>
        </p:nvSpPr>
        <p:spPr>
          <a:xfrm>
            <a:off x="6781800" y="1752600"/>
            <a:ext cx="838200" cy="584775"/>
          </a:xfrm>
          <a:prstGeom prst="rect">
            <a:avLst/>
          </a:prstGeom>
          <a:noFill/>
        </p:spPr>
        <p:txBody>
          <a:bodyPr wrap="square" rtlCol="0">
            <a:spAutoFit/>
          </a:bodyPr>
          <a:lstStyle/>
          <a:p>
            <a:pPr algn="ctr"/>
            <a:r>
              <a:rPr lang="en-US" sz="3200" dirty="0" smtClean="0">
                <a:latin typeface="Verdana" pitchFamily="34" charset="0"/>
              </a:rPr>
              <a:t>6</a:t>
            </a:r>
          </a:p>
        </p:txBody>
      </p:sp>
      <p:sp>
        <p:nvSpPr>
          <p:cNvPr id="41" name="TextBox 40"/>
          <p:cNvSpPr txBox="1"/>
          <p:nvPr/>
        </p:nvSpPr>
        <p:spPr>
          <a:xfrm>
            <a:off x="0" y="38348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What is the divisor?</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7089775" y="3505200"/>
          <a:ext cx="530225" cy="1181100"/>
        </p:xfrm>
        <a:graphic>
          <a:graphicData uri="http://schemas.openxmlformats.org/presentationml/2006/ole">
            <mc:AlternateContent xmlns:mc="http://schemas.openxmlformats.org/markup-compatibility/2006">
              <mc:Choice xmlns:v="urn:schemas-microsoft-com:vml" Requires="v">
                <p:oleObj spid="_x0000_s319496" name="Equation" r:id="rId7" imgW="139680" imgH="393480" progId="Equation.DSMT4">
                  <p:embed/>
                </p:oleObj>
              </mc:Choice>
              <mc:Fallback>
                <p:oleObj name="Equation" r:id="rId7" imgW="139680" imgH="39348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9775" y="3505200"/>
                        <a:ext cx="530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 name="TextBox 44"/>
          <p:cNvSpPr txBox="1"/>
          <p:nvPr/>
        </p:nvSpPr>
        <p:spPr>
          <a:xfrm>
            <a:off x="0" y="22346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(Tells how many groups)</a:t>
            </a:r>
            <a:endParaRPr lang="en-US" sz="3200" dirty="0">
              <a:solidFill>
                <a:srgbClr val="0070C0"/>
              </a:solidFill>
              <a:latin typeface="Verdana" pitchFamily="34" charset="0"/>
            </a:endParaRPr>
          </a:p>
        </p:txBody>
      </p:sp>
      <p:sp>
        <p:nvSpPr>
          <p:cNvPr id="46" name="TextBox 45"/>
          <p:cNvSpPr txBox="1"/>
          <p:nvPr/>
        </p:nvSpPr>
        <p:spPr>
          <a:xfrm>
            <a:off x="0" y="4419600"/>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(Tells how many items)</a:t>
            </a:r>
            <a:endParaRPr lang="en-US" sz="3200" dirty="0">
              <a:solidFill>
                <a:srgbClr val="0070C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5"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906000" cy="1143000"/>
          </a:xfrm>
        </p:spPr>
        <p:txBody>
          <a:bodyPr>
            <a:normAutofit fontScale="90000"/>
          </a:bodyPr>
          <a:lstStyle/>
          <a:p>
            <a:r>
              <a:rPr lang="en-US" dirty="0" smtClean="0"/>
              <a:t>Representing Fractions as Division</a:t>
            </a:r>
            <a:br>
              <a:rPr lang="en-US" dirty="0" smtClean="0"/>
            </a:br>
            <a:endParaRPr lang="en-US" dirty="0"/>
          </a:p>
        </p:txBody>
      </p:sp>
      <p:sp>
        <p:nvSpPr>
          <p:cNvPr id="3" name="Content Placeholder 2"/>
          <p:cNvSpPr>
            <a:spLocks noGrp="1"/>
          </p:cNvSpPr>
          <p:nvPr>
            <p:ph idx="1"/>
          </p:nvPr>
        </p:nvSpPr>
        <p:spPr>
          <a:xfrm>
            <a:off x="76200" y="457200"/>
            <a:ext cx="8229600" cy="1143000"/>
          </a:xfrm>
        </p:spPr>
        <p:txBody>
          <a:bodyPr/>
          <a:lstStyle/>
          <a:p>
            <a:pPr>
              <a:buNone/>
            </a:pPr>
            <a:r>
              <a:rPr lang="en-US" dirty="0" smtClean="0"/>
              <a:t>Problem:     </a:t>
            </a:r>
          </a:p>
          <a:p>
            <a:pPr lvl="1">
              <a:buNone/>
            </a:pPr>
            <a:endParaRPr lang="en-US" dirty="0" smtClean="0"/>
          </a:p>
        </p:txBody>
      </p:sp>
      <p:graphicFrame>
        <p:nvGraphicFramePr>
          <p:cNvPr id="18" name="Object 17"/>
          <p:cNvGraphicFramePr>
            <a:graphicFrameLocks noChangeAspect="1"/>
          </p:cNvGraphicFramePr>
          <p:nvPr/>
        </p:nvGraphicFramePr>
        <p:xfrm>
          <a:off x="1795463" y="533400"/>
          <a:ext cx="1303337" cy="1181100"/>
        </p:xfrm>
        <a:graphic>
          <a:graphicData uri="http://schemas.openxmlformats.org/presentationml/2006/ole">
            <mc:AlternateContent xmlns:mc="http://schemas.openxmlformats.org/markup-compatibility/2006">
              <mc:Choice xmlns:v="urn:schemas-microsoft-com:vml" Requires="v">
                <p:oleObj spid="_x0000_s320520" name="Equation" r:id="rId3" imgW="342720" imgH="393480" progId="Equation.DSMT4">
                  <p:embed/>
                </p:oleObj>
              </mc:Choice>
              <mc:Fallback>
                <p:oleObj name="Equation" r:id="rId3" imgW="342720" imgH="393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463" y="533400"/>
                        <a:ext cx="1303337"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216275" y="857250"/>
          <a:ext cx="915988" cy="533400"/>
        </p:xfrm>
        <a:graphic>
          <a:graphicData uri="http://schemas.openxmlformats.org/presentationml/2006/ole">
            <mc:AlternateContent xmlns:mc="http://schemas.openxmlformats.org/markup-compatibility/2006">
              <mc:Choice xmlns:v="urn:schemas-microsoft-com:vml" Requires="v">
                <p:oleObj spid="_x0000_s320521" name="Equation" r:id="rId5" imgW="241200" imgH="177480" progId="Equation.DSMT4">
                  <p:embed/>
                </p:oleObj>
              </mc:Choice>
              <mc:Fallback>
                <p:oleObj name="Equation" r:id="rId5" imgW="241200" imgH="17748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6275" y="857250"/>
                        <a:ext cx="915988"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TextBox 40"/>
          <p:cNvSpPr txBox="1"/>
          <p:nvPr/>
        </p:nvSpPr>
        <p:spPr>
          <a:xfrm>
            <a:off x="-76200" y="3834825"/>
            <a:ext cx="9144000" cy="584775"/>
          </a:xfrm>
          <a:prstGeom prst="rect">
            <a:avLst/>
          </a:prstGeom>
          <a:noFill/>
        </p:spPr>
        <p:txBody>
          <a:bodyPr wrap="square" rtlCol="0">
            <a:spAutoFit/>
          </a:bodyPr>
          <a:lstStyle/>
          <a:p>
            <a:pPr algn="ctr"/>
            <a:r>
              <a:rPr lang="en-US" sz="3200" dirty="0" smtClean="0">
                <a:solidFill>
                  <a:srgbClr val="0070C0"/>
                </a:solidFill>
                <a:latin typeface="Verdana" pitchFamily="34" charset="0"/>
              </a:rPr>
              <a:t>Multiplication Check:</a:t>
            </a:r>
            <a:endParaRPr lang="en-US" sz="3200" dirty="0">
              <a:solidFill>
                <a:srgbClr val="0070C0"/>
              </a:solidFill>
              <a:latin typeface="Verdana" pitchFamily="34" charset="0"/>
            </a:endParaRPr>
          </a:p>
        </p:txBody>
      </p:sp>
      <p:graphicFrame>
        <p:nvGraphicFramePr>
          <p:cNvPr id="44" name="Object 43"/>
          <p:cNvGraphicFramePr>
            <a:graphicFrameLocks noChangeAspect="1"/>
          </p:cNvGraphicFramePr>
          <p:nvPr/>
        </p:nvGraphicFramePr>
        <p:xfrm>
          <a:off x="2667000" y="4686300"/>
          <a:ext cx="1687513" cy="1181100"/>
        </p:xfrm>
        <a:graphic>
          <a:graphicData uri="http://schemas.openxmlformats.org/presentationml/2006/ole">
            <mc:AlternateContent xmlns:mc="http://schemas.openxmlformats.org/markup-compatibility/2006">
              <mc:Choice xmlns:v="urn:schemas-microsoft-com:vml" Requires="v">
                <p:oleObj spid="_x0000_s320522" name="Equation" r:id="rId7" imgW="444240" imgH="393480" progId="Equation.DSMT4">
                  <p:embed/>
                </p:oleObj>
              </mc:Choice>
              <mc:Fallback>
                <p:oleObj name="Equation" r:id="rId7" imgW="444240" imgH="39348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4686300"/>
                        <a:ext cx="1687513"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0" y="1894582"/>
            <a:ext cx="9144000" cy="1077218"/>
          </a:xfrm>
          <a:prstGeom prst="rect">
            <a:avLst/>
          </a:prstGeom>
          <a:noFill/>
        </p:spPr>
        <p:txBody>
          <a:bodyPr wrap="square" rtlCol="0">
            <a:spAutoFit/>
          </a:bodyPr>
          <a:lstStyle/>
          <a:p>
            <a:pPr algn="ctr"/>
            <a:r>
              <a:rPr lang="en-US" sz="3200" dirty="0" smtClean="0">
                <a:solidFill>
                  <a:srgbClr val="0070C0"/>
                </a:solidFill>
                <a:latin typeface="Verdana" pitchFamily="34" charset="0"/>
              </a:rPr>
              <a:t>There are </a:t>
            </a:r>
            <a:r>
              <a:rPr lang="en-US" sz="3200" dirty="0" smtClean="0">
                <a:latin typeface="Verdana" pitchFamily="34" charset="0"/>
              </a:rPr>
              <a:t>6</a:t>
            </a:r>
            <a:r>
              <a:rPr lang="en-US" sz="3200" dirty="0" smtClean="0">
                <a:solidFill>
                  <a:srgbClr val="00B0F0"/>
                </a:solidFill>
                <a:latin typeface="Verdana" pitchFamily="34" charset="0"/>
              </a:rPr>
              <a:t> </a:t>
            </a:r>
            <a:r>
              <a:rPr lang="en-US" sz="3200" dirty="0" smtClean="0">
                <a:solidFill>
                  <a:srgbClr val="0070C0"/>
                </a:solidFill>
                <a:latin typeface="Verdana" pitchFamily="34" charset="0"/>
              </a:rPr>
              <a:t>groups of    items </a:t>
            </a:r>
          </a:p>
          <a:p>
            <a:pPr algn="ctr"/>
            <a:r>
              <a:rPr lang="en-US" sz="3200" dirty="0" smtClean="0">
                <a:solidFill>
                  <a:srgbClr val="0070C0"/>
                </a:solidFill>
                <a:latin typeface="Verdana" pitchFamily="34" charset="0"/>
              </a:rPr>
              <a:t>in </a:t>
            </a:r>
            <a:r>
              <a:rPr lang="en-US" sz="3200" dirty="0" smtClean="0">
                <a:latin typeface="Verdana" pitchFamily="34" charset="0"/>
              </a:rPr>
              <a:t>2 </a:t>
            </a:r>
            <a:r>
              <a:rPr lang="en-US" sz="3200" dirty="0" smtClean="0">
                <a:solidFill>
                  <a:srgbClr val="0070C0"/>
                </a:solidFill>
                <a:latin typeface="Verdana" pitchFamily="34" charset="0"/>
              </a:rPr>
              <a:t>whole units.</a:t>
            </a:r>
            <a:endParaRPr lang="en-US" sz="3200" dirty="0">
              <a:solidFill>
                <a:srgbClr val="0070C0"/>
              </a:solidFill>
              <a:latin typeface="Verdana" pitchFamily="34" charset="0"/>
            </a:endParaRPr>
          </a:p>
        </p:txBody>
      </p:sp>
      <p:graphicFrame>
        <p:nvGraphicFramePr>
          <p:cNvPr id="13" name="Object 12"/>
          <p:cNvGraphicFramePr>
            <a:graphicFrameLocks noChangeAspect="1"/>
          </p:cNvGraphicFramePr>
          <p:nvPr/>
        </p:nvGraphicFramePr>
        <p:xfrm>
          <a:off x="6034548" y="1579439"/>
          <a:ext cx="454025" cy="1011361"/>
        </p:xfrm>
        <a:graphic>
          <a:graphicData uri="http://schemas.openxmlformats.org/presentationml/2006/ole">
            <mc:AlternateContent xmlns:mc="http://schemas.openxmlformats.org/markup-compatibility/2006">
              <mc:Choice xmlns:v="urn:schemas-microsoft-com:vml" Requires="v">
                <p:oleObj spid="_x0000_s320523" name="Equation" r:id="rId9" imgW="139680" imgH="393480" progId="Equation.DSMT4">
                  <p:embed/>
                </p:oleObj>
              </mc:Choice>
              <mc:Fallback>
                <p:oleObj name="Equation" r:id="rId9" imgW="13968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34548" y="1579439"/>
                        <a:ext cx="454025" cy="10113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4346575" y="4686300"/>
          <a:ext cx="530225" cy="1181100"/>
        </p:xfrm>
        <a:graphic>
          <a:graphicData uri="http://schemas.openxmlformats.org/presentationml/2006/ole">
            <mc:AlternateContent xmlns:mc="http://schemas.openxmlformats.org/markup-compatibility/2006">
              <mc:Choice xmlns:v="urn:schemas-microsoft-com:vml" Requires="v">
                <p:oleObj spid="_x0000_s320524" name="Equation" r:id="rId11" imgW="139680" imgH="393480" progId="Equation.DSMT4">
                  <p:embed/>
                </p:oleObj>
              </mc:Choice>
              <mc:Fallback>
                <p:oleObj name="Equation" r:id="rId11" imgW="139680" imgH="39348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46575" y="4686300"/>
                        <a:ext cx="530225"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5027613" y="4820079"/>
          <a:ext cx="1373187" cy="742521"/>
        </p:xfrm>
        <a:graphic>
          <a:graphicData uri="http://schemas.openxmlformats.org/presentationml/2006/ole">
            <mc:AlternateContent xmlns:mc="http://schemas.openxmlformats.org/markup-compatibility/2006">
              <mc:Choice xmlns:v="urn:schemas-microsoft-com:vml" Requires="v">
                <p:oleObj spid="_x0000_s320525" name="Equation" r:id="rId13" imgW="241200" imgH="164880" progId="Equation.DSMT4">
                  <p:embed/>
                </p:oleObj>
              </mc:Choice>
              <mc:Fallback>
                <p:oleObj name="Equation" r:id="rId13" imgW="241200" imgH="16488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27613" y="4820079"/>
                        <a:ext cx="1373187" cy="7425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13408</TotalTime>
  <Words>1057</Words>
  <Application>Microsoft Office PowerPoint</Application>
  <PresentationFormat>On-screen Show (4:3)</PresentationFormat>
  <Paragraphs>347</Paragraphs>
  <Slides>42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vt:lpstr>
      <vt:lpstr>PowerPoint Presentation</vt:lpstr>
      <vt:lpstr>[objective]</vt:lpstr>
      <vt:lpstr>[my skills]</vt:lpstr>
      <vt:lpstr>[essential questions]</vt:lpstr>
      <vt:lpstr>[lesson]</vt:lpstr>
      <vt:lpstr>[Cooperative Pairs]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Representing Fractions as Division </vt:lpstr>
      <vt:lpstr>SOLVE</vt:lpstr>
      <vt:lpstr>PowerPoint Presentation</vt:lpstr>
      <vt:lpstr>PowerPoint Presentation</vt:lpstr>
      <vt:lpstr>PowerPoint Presentation</vt:lpstr>
      <vt:lpstr>PowerPoint Presentation</vt:lpstr>
      <vt:lpstr>PowerPoint Presentation</vt:lpstr>
      <vt:lpstr>SOLVE</vt:lpstr>
      <vt:lpstr>PowerPoint Presentation</vt:lpstr>
      <vt:lpstr>PowerPoint Presentation</vt:lpstr>
      <vt:lpstr>PowerPoint Presentation</vt:lpstr>
      <vt:lpstr>PowerPoint Presentation</vt:lpstr>
      <vt:lpstr>PowerPoint Presentation</vt:lpstr>
      <vt:lpstr>Fractions Foldable</vt:lpstr>
      <vt:lpstr>Fractions Foldable</vt:lpstr>
      <vt:lpstr>Fractions Foldable</vt:lpstr>
      <vt:lpstr>Fractions Foldable</vt:lpstr>
      <vt:lpstr>[essential questions]</vt:lpstr>
      <vt:lpstr>[essential questions]</vt:lpstr>
      <vt:lpstr>[essential questions]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Multiplication</dc:title>
  <dc:creator>user300</dc:creator>
  <cp:lastModifiedBy>Lisa Schueren</cp:lastModifiedBy>
  <cp:revision>145</cp:revision>
  <dcterms:created xsi:type="dcterms:W3CDTF">2010-11-04T13:39:21Z</dcterms:created>
  <dcterms:modified xsi:type="dcterms:W3CDTF">2011-05-23T19:11:10Z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